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5" r:id="rId13"/>
    <p:sldId id="288" r:id="rId14"/>
    <p:sldId id="289" r:id="rId15"/>
    <p:sldId id="290" r:id="rId16"/>
    <p:sldId id="291" r:id="rId17"/>
    <p:sldId id="292" r:id="rId18"/>
    <p:sldId id="293" r:id="rId19"/>
    <p:sldId id="283" r:id="rId20"/>
    <p:sldId id="285" r:id="rId21"/>
    <p:sldId id="284" r:id="rId22"/>
    <p:sldId id="287" r:id="rId23"/>
    <p:sldId id="257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D293D-0680-4104-8532-4C58A475117D}" type="datetimeFigureOut">
              <a:rPr lang="ru-RU"/>
              <a:pPr>
                <a:defRPr/>
              </a:pPr>
              <a:t>19.10.2025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52DD1-CD88-46E6-88EA-A7F9118C6F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802DC4-109F-40E4-8EF1-4FFAF1ED15A5}" type="datetimeFigureOut">
              <a:rPr lang="ru-RU"/>
              <a:pPr>
                <a:defRPr/>
              </a:pPr>
              <a:t>19.10.2025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23263-5346-41BF-BA61-0E25F5A5C5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7EC9D1-F8CE-449C-817F-B905164859AF}" type="datetimeFigureOut">
              <a:rPr lang="ru-RU"/>
              <a:pPr>
                <a:defRPr/>
              </a:pPr>
              <a:t>19.10.2025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6D6F4-1B8E-4089-B5FB-B6A6093E47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347319-4400-435A-9426-C8DE12335210}" type="datetimeFigureOut">
              <a:rPr lang="ru-RU"/>
              <a:pPr>
                <a:defRPr/>
              </a:pPr>
              <a:t>19.10.2025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250CF2-14C6-455B-A284-581EF5A03A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905B3B-F304-4459-997F-E277401AB152}" type="datetimeFigureOut">
              <a:rPr lang="ru-RU"/>
              <a:pPr>
                <a:defRPr/>
              </a:pPr>
              <a:t>19.10.2025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0A1B35-F7A2-4171-8437-CCBDE21DAF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2F52A4-EFA4-4E67-9D4E-8D9709933C64}" type="datetimeFigureOut">
              <a:rPr lang="ru-RU"/>
              <a:pPr>
                <a:defRPr/>
              </a:pPr>
              <a:t>19.10.2025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AF8D4-C13A-4CD8-BDE1-87204E1663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0628C-88F9-46D4-9720-DE73A3FAFFD7}" type="datetimeFigureOut">
              <a:rPr lang="ru-RU"/>
              <a:pPr>
                <a:defRPr/>
              </a:pPr>
              <a:t>19.10.2025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14549-C4ED-4DFA-AF81-C696D46177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A206C-4547-4866-B541-C3307BC45E0D}" type="datetimeFigureOut">
              <a:rPr lang="ru-RU"/>
              <a:pPr>
                <a:defRPr/>
              </a:pPr>
              <a:t>19.10.2025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D3C6FB-5B1C-46CB-A954-AC55C9E3E3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F9E5D-0238-4E2E-BFA4-31DBF8209556}" type="datetimeFigureOut">
              <a:rPr lang="ru-RU"/>
              <a:pPr>
                <a:defRPr/>
              </a:pPr>
              <a:t>19.10.2025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BEC19-E929-42F1-9520-76A7F6390E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DB3E2-B644-4CC5-ABCE-74B2AB9D932E}" type="datetimeFigureOut">
              <a:rPr lang="ru-RU"/>
              <a:pPr>
                <a:defRPr/>
              </a:pPr>
              <a:t>19.10.2025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B4D01-3C7B-41F4-85C0-D65A5D1339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8587E-346D-4089-8914-DE0DE4B219B6}" type="datetimeFigureOut">
              <a:rPr lang="ru-RU"/>
              <a:pPr>
                <a:defRPr/>
              </a:pPr>
              <a:t>19.10.2025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BEC536-E0C5-4951-B0B2-0E5F460D20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3A1370F-948F-4983-BBC3-4B00FE12EBAA}" type="datetimeFigureOut">
              <a:rPr lang="ru-RU"/>
              <a:pPr>
                <a:defRPr/>
              </a:pPr>
              <a:t>19.10.2025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9AC23F0-98E1-4AE9-BD2B-98543F4A9D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gif"/><Relationship Id="rId16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gif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4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gif"/><Relationship Id="rId16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gif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4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8.png"/><Relationship Id="rId7" Type="http://schemas.openxmlformats.org/officeDocument/2006/relationships/image" Target="../media/image12.png"/><Relationship Id="rId12" Type="http://schemas.openxmlformats.org/officeDocument/2006/relationships/image" Target="../media/image3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11" Type="http://schemas.openxmlformats.org/officeDocument/2006/relationships/image" Target="../media/image32.png"/><Relationship Id="rId5" Type="http://schemas.openxmlformats.org/officeDocument/2006/relationships/image" Target="../media/image10.png"/><Relationship Id="rId10" Type="http://schemas.openxmlformats.org/officeDocument/2006/relationships/image" Target="../media/image31.png"/><Relationship Id="rId4" Type="http://schemas.openxmlformats.org/officeDocument/2006/relationships/image" Target="../media/image29.png"/><Relationship Id="rId9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28.png"/><Relationship Id="rId7" Type="http://schemas.openxmlformats.org/officeDocument/2006/relationships/image" Target="../media/image12.png"/><Relationship Id="rId12" Type="http://schemas.openxmlformats.org/officeDocument/2006/relationships/image" Target="../media/image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11" Type="http://schemas.openxmlformats.org/officeDocument/2006/relationships/image" Target="../media/image17.png"/><Relationship Id="rId5" Type="http://schemas.openxmlformats.org/officeDocument/2006/relationships/image" Target="../media/image10.png"/><Relationship Id="rId10" Type="http://schemas.openxmlformats.org/officeDocument/2006/relationships/image" Target="../media/image34.jpeg"/><Relationship Id="rId4" Type="http://schemas.openxmlformats.org/officeDocument/2006/relationships/image" Target="../media/image29.png"/><Relationship Id="rId9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9.jpeg"/><Relationship Id="rId3" Type="http://schemas.openxmlformats.org/officeDocument/2006/relationships/image" Target="../media/image28.png"/><Relationship Id="rId7" Type="http://schemas.openxmlformats.org/officeDocument/2006/relationships/image" Target="../media/image12.png"/><Relationship Id="rId12" Type="http://schemas.openxmlformats.org/officeDocument/2006/relationships/image" Target="../media/image3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11" Type="http://schemas.openxmlformats.org/officeDocument/2006/relationships/image" Target="../media/image3.png"/><Relationship Id="rId5" Type="http://schemas.openxmlformats.org/officeDocument/2006/relationships/image" Target="../media/image10.png"/><Relationship Id="rId10" Type="http://schemas.openxmlformats.org/officeDocument/2006/relationships/image" Target="../media/image2.png"/><Relationship Id="rId4" Type="http://schemas.openxmlformats.org/officeDocument/2006/relationships/image" Target="../media/image29.png"/><Relationship Id="rId9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gif"/><Relationship Id="rId16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gif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4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9.jpeg"/><Relationship Id="rId3" Type="http://schemas.openxmlformats.org/officeDocument/2006/relationships/image" Target="../media/image28.png"/><Relationship Id="rId7" Type="http://schemas.openxmlformats.org/officeDocument/2006/relationships/image" Target="../media/image12.png"/><Relationship Id="rId12" Type="http://schemas.openxmlformats.org/officeDocument/2006/relationships/image" Target="../media/image3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11" Type="http://schemas.openxmlformats.org/officeDocument/2006/relationships/image" Target="../media/image3.png"/><Relationship Id="rId5" Type="http://schemas.openxmlformats.org/officeDocument/2006/relationships/image" Target="../media/image10.png"/><Relationship Id="rId10" Type="http://schemas.openxmlformats.org/officeDocument/2006/relationships/image" Target="../media/image2.png"/><Relationship Id="rId4" Type="http://schemas.openxmlformats.org/officeDocument/2006/relationships/image" Target="../media/image29.png"/><Relationship Id="rId9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42.png"/><Relationship Id="rId3" Type="http://schemas.openxmlformats.org/officeDocument/2006/relationships/image" Target="../media/image28.png"/><Relationship Id="rId7" Type="http://schemas.openxmlformats.org/officeDocument/2006/relationships/image" Target="../media/image12.png"/><Relationship Id="rId12" Type="http://schemas.openxmlformats.org/officeDocument/2006/relationships/image" Target="../media/image39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11" Type="http://schemas.openxmlformats.org/officeDocument/2006/relationships/image" Target="../media/image41.png"/><Relationship Id="rId5" Type="http://schemas.openxmlformats.org/officeDocument/2006/relationships/image" Target="../media/image10.png"/><Relationship Id="rId10" Type="http://schemas.openxmlformats.org/officeDocument/2006/relationships/image" Target="../media/image40.png"/><Relationship Id="rId4" Type="http://schemas.openxmlformats.org/officeDocument/2006/relationships/image" Target="../media/image29.png"/><Relationship Id="rId9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9.jpeg"/><Relationship Id="rId3" Type="http://schemas.openxmlformats.org/officeDocument/2006/relationships/image" Target="../media/image28.png"/><Relationship Id="rId7" Type="http://schemas.openxmlformats.org/officeDocument/2006/relationships/image" Target="../media/image12.png"/><Relationship Id="rId12" Type="http://schemas.openxmlformats.org/officeDocument/2006/relationships/image" Target="../media/image4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11" Type="http://schemas.openxmlformats.org/officeDocument/2006/relationships/image" Target="../media/image41.png"/><Relationship Id="rId5" Type="http://schemas.openxmlformats.org/officeDocument/2006/relationships/image" Target="../media/image10.png"/><Relationship Id="rId10" Type="http://schemas.openxmlformats.org/officeDocument/2006/relationships/image" Target="../media/image40.png"/><Relationship Id="rId4" Type="http://schemas.openxmlformats.org/officeDocument/2006/relationships/image" Target="../media/image29.png"/><Relationship Id="rId9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38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gif"/><Relationship Id="rId16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gif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4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gif"/><Relationship Id="rId16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gif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4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gif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gif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4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gif"/><Relationship Id="rId16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gif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4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gif"/><Relationship Id="rId16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gif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4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gif"/><Relationship Id="rId16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gif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4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gif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4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513" y="1341438"/>
            <a:ext cx="4968875" cy="1574800"/>
          </a:xfrm>
          <a:prstGeom prst="rect">
            <a:avLst/>
          </a:prstGeom>
        </p:spPr>
        <p:txBody>
          <a:bodyPr anchor="ctr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</a:br>
            <a: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2 класс</a:t>
            </a:r>
            <a:endParaRPr lang="ru-RU" sz="4400" b="1" dirty="0">
              <a:solidFill>
                <a:schemeClr val="bg1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975" y="2565400"/>
            <a:ext cx="4968875" cy="1574800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 14.</a:t>
            </a:r>
            <a:endParaRPr lang="ru-RU" sz="4400" dirty="0">
              <a:solidFill>
                <a:schemeClr val="bg1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13316" name="Picture 32" descr="http://img0.liveinternet.ru/images/attach/c/2/65/644/65644528_0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7763" y="3500438"/>
            <a:ext cx="1662112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16" descr="новогодний клипарт (33)"/>
          <p:cNvPicPr>
            <a:picLocks noChangeAspect="1" noChangeArrowheads="1"/>
          </p:cNvPicPr>
          <p:nvPr/>
        </p:nvPicPr>
        <p:blipFill>
          <a:blip r:embed="rId4"/>
          <a:srcRect t="70000" r="50000"/>
          <a:stretch>
            <a:fillRect/>
          </a:stretch>
        </p:blipFill>
        <p:spPr bwMode="auto">
          <a:xfrm>
            <a:off x="2195513" y="4941888"/>
            <a:ext cx="108108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8" descr="http://img-fotki.yandex.ru/get/4513/svetlera.3e/0_506fe_1ea709bb_XXX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76375" y="4029075"/>
            <a:ext cx="1223963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 descr="http://s017.radikal.ru/i434/1112/f9/01f7874d4ed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08050"/>
            <a:ext cx="9105900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6" descr="новогодний клипарт (14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51725" y="476250"/>
            <a:ext cx="1692275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6" descr="новогодний клипарт (14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20713"/>
            <a:ext cx="1692275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18" descr="новогодний клипарт (2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115888"/>
            <a:ext cx="2376488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18" descr="новогодний клипарт (2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16688" y="115888"/>
            <a:ext cx="2376487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20" descr="Новый год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45720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20" descr="Новый год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27538" y="0"/>
            <a:ext cx="4716462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8229600" cy="6921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grpSp>
        <p:nvGrpSpPr>
          <p:cNvPr id="22537" name="Группа 49"/>
          <p:cNvGrpSpPr>
            <a:grpSpLocks/>
          </p:cNvGrpSpPr>
          <p:nvPr/>
        </p:nvGrpSpPr>
        <p:grpSpPr bwMode="auto">
          <a:xfrm>
            <a:off x="0" y="3087688"/>
            <a:ext cx="1227138" cy="3770312"/>
            <a:chOff x="0" y="3087139"/>
            <a:chExt cx="1226477" cy="3770861"/>
          </a:xfrm>
        </p:grpSpPr>
        <p:pic>
          <p:nvPicPr>
            <p:cNvPr id="22563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7"/>
            <a:srcRect l="7292" r="7629" b="51384"/>
            <a:stretch>
              <a:fillRect/>
            </a:stretch>
          </p:blipFill>
          <p:spPr bwMode="auto">
            <a:xfrm rot="-6468717">
              <a:off x="-106684" y="3391813"/>
              <a:ext cx="1421812" cy="812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64" name="Picture 2" descr="новогодний клипарт (32)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67544" y="6209928"/>
              <a:ext cx="648072" cy="648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65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7"/>
            <a:srcRect l="7292" r="7629" b="51384"/>
            <a:stretch>
              <a:fillRect/>
            </a:stretch>
          </p:blipFill>
          <p:spPr bwMode="auto">
            <a:xfrm rot="-6468717">
              <a:off x="-287213" y="4471933"/>
              <a:ext cx="1421812" cy="812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2566" name="Группа 29"/>
            <p:cNvGrpSpPr>
              <a:grpSpLocks/>
            </p:cNvGrpSpPr>
            <p:nvPr/>
          </p:nvGrpSpPr>
          <p:grpSpPr bwMode="auto">
            <a:xfrm>
              <a:off x="0" y="3429000"/>
              <a:ext cx="1226477" cy="3250332"/>
              <a:chOff x="107504" y="3429000"/>
              <a:chExt cx="1226477" cy="3250332"/>
            </a:xfrm>
          </p:grpSpPr>
          <p:pic>
            <p:nvPicPr>
              <p:cNvPr id="22567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51520" y="3429000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568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23528" y="3861048"/>
                <a:ext cx="946076" cy="9460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569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38893" t="51047" r="12491" b="2766"/>
              <a:stretch>
                <a:fillRect/>
              </a:stretch>
            </p:blipFill>
            <p:spPr bwMode="auto">
              <a:xfrm rot="-3754525">
                <a:off x="269212" y="4331852"/>
                <a:ext cx="590480" cy="5609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570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95536" y="4797152"/>
                <a:ext cx="874068" cy="8740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571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107504" y="5229200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572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38893" t="51047" r="12491" b="2766"/>
              <a:stretch>
                <a:fillRect/>
              </a:stretch>
            </p:blipFill>
            <p:spPr bwMode="auto">
              <a:xfrm rot="-3754525">
                <a:off x="485236" y="5627996"/>
                <a:ext cx="590480" cy="5609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573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107504" y="5949280"/>
                <a:ext cx="730052" cy="7300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574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7292" r="7629" b="51384"/>
              <a:stretch>
                <a:fillRect/>
              </a:stretch>
            </p:blipFill>
            <p:spPr bwMode="auto">
              <a:xfrm rot="-6468717">
                <a:off x="216843" y="5408037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22538" name="Picture 8" descr="новогодний клипарт (59)"/>
          <p:cNvPicPr>
            <a:picLocks noChangeAspect="1" noChangeArrowheads="1"/>
          </p:cNvPicPr>
          <p:nvPr/>
        </p:nvPicPr>
        <p:blipFill>
          <a:blip r:embed="rId7"/>
          <a:srcRect l="7292" r="7629" b="51384"/>
          <a:stretch>
            <a:fillRect/>
          </a:stretch>
        </p:blipFill>
        <p:spPr bwMode="auto">
          <a:xfrm rot="-9779133">
            <a:off x="5524500" y="306388"/>
            <a:ext cx="1420813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539" name="Группа 50"/>
          <p:cNvGrpSpPr>
            <a:grpSpLocks/>
          </p:cNvGrpSpPr>
          <p:nvPr/>
        </p:nvGrpSpPr>
        <p:grpSpPr bwMode="auto">
          <a:xfrm flipH="1">
            <a:off x="7991475" y="3087688"/>
            <a:ext cx="1152525" cy="3770312"/>
            <a:chOff x="0" y="3087139"/>
            <a:chExt cx="1226477" cy="3770861"/>
          </a:xfrm>
        </p:grpSpPr>
        <p:pic>
          <p:nvPicPr>
            <p:cNvPr id="22551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7"/>
            <a:srcRect l="7292" r="7629" b="51384"/>
            <a:stretch>
              <a:fillRect/>
            </a:stretch>
          </p:blipFill>
          <p:spPr bwMode="auto">
            <a:xfrm rot="-6468717">
              <a:off x="-106684" y="3391813"/>
              <a:ext cx="1421812" cy="812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52" name="Picture 2" descr="новогодний клипарт (32)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67544" y="6209928"/>
              <a:ext cx="648072" cy="648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553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7"/>
            <a:srcRect l="7292" r="7629" b="51384"/>
            <a:stretch>
              <a:fillRect/>
            </a:stretch>
          </p:blipFill>
          <p:spPr bwMode="auto">
            <a:xfrm rot="-6468717">
              <a:off x="-287213" y="4471933"/>
              <a:ext cx="1421812" cy="812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2554" name="Группа 29"/>
            <p:cNvGrpSpPr>
              <a:grpSpLocks/>
            </p:cNvGrpSpPr>
            <p:nvPr/>
          </p:nvGrpSpPr>
          <p:grpSpPr bwMode="auto">
            <a:xfrm>
              <a:off x="0" y="3429000"/>
              <a:ext cx="1226477" cy="3250332"/>
              <a:chOff x="107504" y="3429000"/>
              <a:chExt cx="1226477" cy="3250332"/>
            </a:xfrm>
          </p:grpSpPr>
          <p:pic>
            <p:nvPicPr>
              <p:cNvPr id="22555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51520" y="3429000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556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23528" y="3861048"/>
                <a:ext cx="946076" cy="9460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557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38893" t="51047" r="12491" b="2766"/>
              <a:stretch>
                <a:fillRect/>
              </a:stretch>
            </p:blipFill>
            <p:spPr bwMode="auto">
              <a:xfrm rot="-3754525">
                <a:off x="269212" y="4331852"/>
                <a:ext cx="590480" cy="5609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558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95536" y="4797152"/>
                <a:ext cx="874068" cy="8740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559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107504" y="5229200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560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38893" t="51047" r="12491" b="2766"/>
              <a:stretch>
                <a:fillRect/>
              </a:stretch>
            </p:blipFill>
            <p:spPr bwMode="auto">
              <a:xfrm rot="-3754525">
                <a:off x="485236" y="5627996"/>
                <a:ext cx="590480" cy="5609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561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107504" y="5949280"/>
                <a:ext cx="730052" cy="7300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562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7292" r="7629" b="51384"/>
              <a:stretch>
                <a:fillRect/>
              </a:stretch>
            </p:blipFill>
            <p:spPr bwMode="auto">
              <a:xfrm rot="-6468717">
                <a:off x="216843" y="5408037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22540" name="Picture 8" descr="новогодний клипарт (59)"/>
          <p:cNvPicPr>
            <a:picLocks noChangeAspect="1" noChangeArrowheads="1"/>
          </p:cNvPicPr>
          <p:nvPr/>
        </p:nvPicPr>
        <p:blipFill>
          <a:blip r:embed="rId7"/>
          <a:srcRect l="7292" r="7629" b="51384"/>
          <a:stretch>
            <a:fillRect/>
          </a:stretch>
        </p:blipFill>
        <p:spPr bwMode="auto">
          <a:xfrm rot="9982042" flipH="1">
            <a:off x="2124075" y="369888"/>
            <a:ext cx="1636713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1" name="Picture 28" descr="http://img1.liveinternet.ru/images/attach/c/2/65/645/65645746_48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763713" y="3573463"/>
            <a:ext cx="1944687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2" name="Picture 26" descr="http://img1.liveinternet.ru/images/attach/c/2/65/645/65645740_47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724525" y="3933825"/>
            <a:ext cx="1874838" cy="235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3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563938" y="2852738"/>
            <a:ext cx="2332037" cy="293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Выноска-облако 2"/>
          <p:cNvSpPr/>
          <p:nvPr/>
        </p:nvSpPr>
        <p:spPr>
          <a:xfrm>
            <a:off x="1187450" y="836613"/>
            <a:ext cx="3816350" cy="2043112"/>
          </a:xfrm>
          <a:prstGeom prst="cloudCallout">
            <a:avLst>
              <a:gd name="adj1" fmla="val -9248"/>
              <a:gd name="adj2" fmla="val 82354"/>
            </a:avLst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«Сивка-Бурка, вещая каурка вставь передо мной как…?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4859338" y="1268413"/>
            <a:ext cx="3168650" cy="1512887"/>
          </a:xfrm>
          <a:prstGeom prst="cloudCallout">
            <a:avLst>
              <a:gd name="adj1" fmla="val 7458"/>
              <a:gd name="adj2" fmla="val 12275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лист перед травой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22546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3"/>
          <a:srcRect b="96449"/>
          <a:stretch>
            <a:fillRect/>
          </a:stretch>
        </p:blipFill>
        <p:spPr bwMode="auto">
          <a:xfrm>
            <a:off x="468313" y="6092825"/>
            <a:ext cx="56165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7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3"/>
          <a:srcRect b="96449"/>
          <a:stretch>
            <a:fillRect/>
          </a:stretch>
        </p:blipFill>
        <p:spPr bwMode="auto">
          <a:xfrm>
            <a:off x="3635375" y="6318250"/>
            <a:ext cx="504031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8" name="Picture 6" descr="http://img-fotki.yandex.ru/get/5805/svetlera.41/0_507b1_23052f13_XXXL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804025" y="5322888"/>
            <a:ext cx="1962150" cy="15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9" name="Picture 8" descr="http://img-fotki.yandex.ru/get/4513/svetlera.3e/0_506fe_1ea709bb_XXXL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39750" y="5057775"/>
            <a:ext cx="13493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2" descr="http://img0.liveinternet.ru/images/attach/c/0/47/898/47898021_1251107786_018__093.jpg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3938" y="4005263"/>
            <a:ext cx="2530475" cy="252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4" descr="http://s017.radikal.ru/i434/1112/f9/01f7874d4ed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08050"/>
            <a:ext cx="9105900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6" descr="новогодний клипарт (14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51725" y="476250"/>
            <a:ext cx="1692275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6" descr="новогодний клипарт (14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20713"/>
            <a:ext cx="1692275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18" descr="новогодний клипарт (2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115888"/>
            <a:ext cx="2376488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18" descr="новогодний клипарт (2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16688" y="115888"/>
            <a:ext cx="2376487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20" descr="Новый год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45720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20" descr="Новый год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27538" y="0"/>
            <a:ext cx="4716462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8229600" cy="6921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grpSp>
        <p:nvGrpSpPr>
          <p:cNvPr id="23561" name="Группа 49"/>
          <p:cNvGrpSpPr>
            <a:grpSpLocks/>
          </p:cNvGrpSpPr>
          <p:nvPr/>
        </p:nvGrpSpPr>
        <p:grpSpPr bwMode="auto">
          <a:xfrm>
            <a:off x="0" y="3087688"/>
            <a:ext cx="1227138" cy="3770312"/>
            <a:chOff x="0" y="3087139"/>
            <a:chExt cx="1226477" cy="3770861"/>
          </a:xfrm>
        </p:grpSpPr>
        <p:pic>
          <p:nvPicPr>
            <p:cNvPr id="23587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7"/>
            <a:srcRect l="7292" r="7629" b="51384"/>
            <a:stretch>
              <a:fillRect/>
            </a:stretch>
          </p:blipFill>
          <p:spPr bwMode="auto">
            <a:xfrm rot="-6468717">
              <a:off x="-106684" y="3391813"/>
              <a:ext cx="1421812" cy="812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88" name="Picture 2" descr="новогодний клипарт (32)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67544" y="6209928"/>
              <a:ext cx="648072" cy="648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89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7"/>
            <a:srcRect l="7292" r="7629" b="51384"/>
            <a:stretch>
              <a:fillRect/>
            </a:stretch>
          </p:blipFill>
          <p:spPr bwMode="auto">
            <a:xfrm rot="-6468717">
              <a:off x="-287213" y="4471933"/>
              <a:ext cx="1421812" cy="812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3590" name="Группа 29"/>
            <p:cNvGrpSpPr>
              <a:grpSpLocks/>
            </p:cNvGrpSpPr>
            <p:nvPr/>
          </p:nvGrpSpPr>
          <p:grpSpPr bwMode="auto">
            <a:xfrm>
              <a:off x="0" y="3429000"/>
              <a:ext cx="1226477" cy="3250332"/>
              <a:chOff x="107504" y="3429000"/>
              <a:chExt cx="1226477" cy="3250332"/>
            </a:xfrm>
          </p:grpSpPr>
          <p:pic>
            <p:nvPicPr>
              <p:cNvPr id="23591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51520" y="3429000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592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23528" y="3861048"/>
                <a:ext cx="946076" cy="9460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593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38893" t="51047" r="12491" b="2766"/>
              <a:stretch>
                <a:fillRect/>
              </a:stretch>
            </p:blipFill>
            <p:spPr bwMode="auto">
              <a:xfrm rot="-3754525">
                <a:off x="269212" y="4331852"/>
                <a:ext cx="590480" cy="5609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594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95536" y="4797152"/>
                <a:ext cx="874068" cy="8740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595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107504" y="5229200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596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38893" t="51047" r="12491" b="2766"/>
              <a:stretch>
                <a:fillRect/>
              </a:stretch>
            </p:blipFill>
            <p:spPr bwMode="auto">
              <a:xfrm rot="-3754525">
                <a:off x="485236" y="5627996"/>
                <a:ext cx="590480" cy="5609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597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107504" y="5949280"/>
                <a:ext cx="730052" cy="7300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598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7292" r="7629" b="51384"/>
              <a:stretch>
                <a:fillRect/>
              </a:stretch>
            </p:blipFill>
            <p:spPr bwMode="auto">
              <a:xfrm rot="-6468717">
                <a:off x="216843" y="5408037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23562" name="Picture 8" descr="новогодний клипарт (59)"/>
          <p:cNvPicPr>
            <a:picLocks noChangeAspect="1" noChangeArrowheads="1"/>
          </p:cNvPicPr>
          <p:nvPr/>
        </p:nvPicPr>
        <p:blipFill>
          <a:blip r:embed="rId7"/>
          <a:srcRect l="7292" r="7629" b="51384"/>
          <a:stretch>
            <a:fillRect/>
          </a:stretch>
        </p:blipFill>
        <p:spPr bwMode="auto">
          <a:xfrm rot="-9779133">
            <a:off x="5524500" y="306388"/>
            <a:ext cx="1420813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3563" name="Группа 50"/>
          <p:cNvGrpSpPr>
            <a:grpSpLocks/>
          </p:cNvGrpSpPr>
          <p:nvPr/>
        </p:nvGrpSpPr>
        <p:grpSpPr bwMode="auto">
          <a:xfrm flipH="1">
            <a:off x="7991475" y="3087688"/>
            <a:ext cx="1152525" cy="3770312"/>
            <a:chOff x="0" y="3087139"/>
            <a:chExt cx="1226477" cy="3770861"/>
          </a:xfrm>
        </p:grpSpPr>
        <p:pic>
          <p:nvPicPr>
            <p:cNvPr id="23575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7"/>
            <a:srcRect l="7292" r="7629" b="51384"/>
            <a:stretch>
              <a:fillRect/>
            </a:stretch>
          </p:blipFill>
          <p:spPr bwMode="auto">
            <a:xfrm rot="-6468717">
              <a:off x="-106684" y="3391813"/>
              <a:ext cx="1421812" cy="812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76" name="Picture 2" descr="новогодний клипарт (32)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67544" y="6209928"/>
              <a:ext cx="648072" cy="648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577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7"/>
            <a:srcRect l="7292" r="7629" b="51384"/>
            <a:stretch>
              <a:fillRect/>
            </a:stretch>
          </p:blipFill>
          <p:spPr bwMode="auto">
            <a:xfrm rot="-6468717">
              <a:off x="-287213" y="4471933"/>
              <a:ext cx="1421812" cy="812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3578" name="Группа 29"/>
            <p:cNvGrpSpPr>
              <a:grpSpLocks/>
            </p:cNvGrpSpPr>
            <p:nvPr/>
          </p:nvGrpSpPr>
          <p:grpSpPr bwMode="auto">
            <a:xfrm>
              <a:off x="0" y="3429000"/>
              <a:ext cx="1226477" cy="3250332"/>
              <a:chOff x="107504" y="3429000"/>
              <a:chExt cx="1226477" cy="3250332"/>
            </a:xfrm>
          </p:grpSpPr>
          <p:pic>
            <p:nvPicPr>
              <p:cNvPr id="23579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51520" y="3429000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580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23528" y="3861048"/>
                <a:ext cx="946076" cy="9460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581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38893" t="51047" r="12491" b="2766"/>
              <a:stretch>
                <a:fillRect/>
              </a:stretch>
            </p:blipFill>
            <p:spPr bwMode="auto">
              <a:xfrm rot="-3754525">
                <a:off x="269212" y="4331852"/>
                <a:ext cx="590480" cy="5609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582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95536" y="4797152"/>
                <a:ext cx="874068" cy="8740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583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107504" y="5229200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584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38893" t="51047" r="12491" b="2766"/>
              <a:stretch>
                <a:fillRect/>
              </a:stretch>
            </p:blipFill>
            <p:spPr bwMode="auto">
              <a:xfrm rot="-3754525">
                <a:off x="485236" y="5627996"/>
                <a:ext cx="590480" cy="5609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585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107504" y="5949280"/>
                <a:ext cx="730052" cy="7300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586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7292" r="7629" b="51384"/>
              <a:stretch>
                <a:fillRect/>
              </a:stretch>
            </p:blipFill>
            <p:spPr bwMode="auto">
              <a:xfrm rot="-6468717">
                <a:off x="216843" y="5408037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23564" name="Picture 8" descr="новогодний клипарт (59)"/>
          <p:cNvPicPr>
            <a:picLocks noChangeAspect="1" noChangeArrowheads="1"/>
          </p:cNvPicPr>
          <p:nvPr/>
        </p:nvPicPr>
        <p:blipFill>
          <a:blip r:embed="rId7"/>
          <a:srcRect l="7292" r="7629" b="51384"/>
          <a:stretch>
            <a:fillRect/>
          </a:stretch>
        </p:blipFill>
        <p:spPr bwMode="auto">
          <a:xfrm rot="9982042" flipH="1">
            <a:off x="2124075" y="369888"/>
            <a:ext cx="1636713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5" name="Picture 28" descr="http://img1.liveinternet.ru/images/attach/c/2/65/645/65645746_48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763713" y="3573463"/>
            <a:ext cx="1944687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6" name="Picture 26" descr="http://img1.liveinternet.ru/images/attach/c/2/65/645/65645740_47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724525" y="3933825"/>
            <a:ext cx="1874838" cy="235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7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851275" y="2924175"/>
            <a:ext cx="2332038" cy="293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Выноска-облако 2"/>
          <p:cNvSpPr/>
          <p:nvPr/>
        </p:nvSpPr>
        <p:spPr>
          <a:xfrm>
            <a:off x="1187450" y="836613"/>
            <a:ext cx="3816350" cy="2043112"/>
          </a:xfrm>
          <a:prstGeom prst="cloudCallout">
            <a:avLst>
              <a:gd name="adj1" fmla="val -9248"/>
              <a:gd name="adj2" fmla="val 82354"/>
            </a:avLst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Кто был ростом с пальчик?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4859338" y="1268413"/>
            <a:ext cx="3168650" cy="1512887"/>
          </a:xfrm>
          <a:prstGeom prst="cloudCallout">
            <a:avLst>
              <a:gd name="adj1" fmla="val 7458"/>
              <a:gd name="adj2" fmla="val 12275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Мальчик-с пальчик.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23570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3"/>
          <a:srcRect b="96449"/>
          <a:stretch>
            <a:fillRect/>
          </a:stretch>
        </p:blipFill>
        <p:spPr bwMode="auto">
          <a:xfrm>
            <a:off x="468313" y="6092825"/>
            <a:ext cx="56165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1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3"/>
          <a:srcRect b="96449"/>
          <a:stretch>
            <a:fillRect/>
          </a:stretch>
        </p:blipFill>
        <p:spPr bwMode="auto">
          <a:xfrm>
            <a:off x="3635375" y="6318250"/>
            <a:ext cx="504031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2" name="Picture 6" descr="http://img-fotki.yandex.ru/get/5805/svetlera.41/0_507b1_23052f13_XXXL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804025" y="5322888"/>
            <a:ext cx="1962150" cy="15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73" name="Picture 8" descr="http://img-fotki.yandex.ru/get/4513/svetlera.3e/0_506fe_1ea709bb_XXXL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39750" y="5057775"/>
            <a:ext cx="13493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2" descr="http://s57.radikal.ru/i156/1401/e0/f29169741cbc.jpg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3560763" y="2919413"/>
            <a:ext cx="1449387" cy="18843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8" y="0"/>
            <a:ext cx="27368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578" name="Группа 33"/>
          <p:cNvGrpSpPr>
            <a:grpSpLocks/>
          </p:cNvGrpSpPr>
          <p:nvPr/>
        </p:nvGrpSpPr>
        <p:grpSpPr bwMode="auto">
          <a:xfrm>
            <a:off x="6011863" y="0"/>
            <a:ext cx="3503612" cy="6597650"/>
            <a:chOff x="6012160" y="0"/>
            <a:chExt cx="3503171" cy="6597352"/>
          </a:xfrm>
        </p:grpSpPr>
        <p:pic>
          <p:nvPicPr>
            <p:cNvPr id="24617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869904">
              <a:off x="7201102" y="1737622"/>
              <a:ext cx="2314228" cy="2314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18" name="Picture 20" descr="новогодний клипарт (27)"/>
            <p:cNvPicPr>
              <a:picLocks noChangeAspect="1" noChangeArrowheads="1"/>
            </p:cNvPicPr>
            <p:nvPr/>
          </p:nvPicPr>
          <p:blipFill>
            <a:blip r:embed="rId4"/>
            <a:srcRect b="16667"/>
            <a:stretch>
              <a:fillRect/>
            </a:stretch>
          </p:blipFill>
          <p:spPr bwMode="auto">
            <a:xfrm flipH="1">
              <a:off x="7295597" y="5013176"/>
              <a:ext cx="1848403" cy="1584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19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869904">
              <a:off x="7201103" y="3465814"/>
              <a:ext cx="2314228" cy="2314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4620" name="Группа 50"/>
            <p:cNvGrpSpPr>
              <a:grpSpLocks/>
            </p:cNvGrpSpPr>
            <p:nvPr/>
          </p:nvGrpSpPr>
          <p:grpSpPr bwMode="auto">
            <a:xfrm flipH="1">
              <a:off x="7884368" y="2060848"/>
              <a:ext cx="1152128" cy="3770861"/>
              <a:chOff x="0" y="3087139"/>
              <a:chExt cx="1226477" cy="3770861"/>
            </a:xfrm>
          </p:grpSpPr>
          <p:pic>
            <p:nvPicPr>
              <p:cNvPr id="24622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/>
              <a:srcRect l="7292" r="7629" b="51384"/>
              <a:stretch>
                <a:fillRect/>
              </a:stretch>
            </p:blipFill>
            <p:spPr bwMode="auto">
              <a:xfrm rot="-6468717">
                <a:off x="-106684" y="3391813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623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467544" y="6209928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624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/>
              <a:srcRect l="7292" r="7629" b="51384"/>
              <a:stretch>
                <a:fillRect/>
              </a:stretch>
            </p:blipFill>
            <p:spPr bwMode="auto">
              <a:xfrm rot="-6468717">
                <a:off x="-287213" y="4471933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4625" name="Группа 29"/>
              <p:cNvGrpSpPr>
                <a:grpSpLocks/>
              </p:cNvGrpSpPr>
              <p:nvPr/>
            </p:nvGrpSpPr>
            <p:grpSpPr bwMode="auto">
              <a:xfrm>
                <a:off x="0" y="3429000"/>
                <a:ext cx="1226477" cy="3250332"/>
                <a:chOff x="107504" y="3429000"/>
                <a:chExt cx="1226477" cy="3250332"/>
              </a:xfrm>
            </p:grpSpPr>
            <p:pic>
              <p:nvPicPr>
                <p:cNvPr id="24626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251520" y="3429000"/>
                  <a:ext cx="648072" cy="6480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4627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323528" y="3861048"/>
                  <a:ext cx="946076" cy="94607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4628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 l="38893" t="51047" r="12491" b="2766"/>
                <a:stretch>
                  <a:fillRect/>
                </a:stretch>
              </p:blipFill>
              <p:spPr bwMode="auto">
                <a:xfrm rot="-3754525">
                  <a:off x="269212" y="4331852"/>
                  <a:ext cx="590480" cy="5609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4629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395536" y="4797152"/>
                  <a:ext cx="874068" cy="8740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4630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107504" y="5229200"/>
                  <a:ext cx="648072" cy="6480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4631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 l="38893" t="51047" r="12491" b="2766"/>
                <a:stretch>
                  <a:fillRect/>
                </a:stretch>
              </p:blipFill>
              <p:spPr bwMode="auto">
                <a:xfrm rot="-3754525">
                  <a:off x="485236" y="5627996"/>
                  <a:ext cx="590480" cy="5609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4632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107504" y="5949280"/>
                  <a:ext cx="730052" cy="73005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4633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 l="7292" r="7629" b="51384"/>
                <a:stretch>
                  <a:fillRect/>
                </a:stretch>
              </p:blipFill>
              <p:spPr bwMode="auto">
                <a:xfrm rot="-6468717">
                  <a:off x="216843" y="5408037"/>
                  <a:ext cx="1421812" cy="8124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pic>
          <p:nvPicPr>
            <p:cNvPr id="24621" name="Picture 24" descr="Изображение для плейкаста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 flipH="1">
              <a:off x="6012160" y="0"/>
              <a:ext cx="3131840" cy="25649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4579" name="Группа 34"/>
          <p:cNvGrpSpPr>
            <a:grpSpLocks/>
          </p:cNvGrpSpPr>
          <p:nvPr/>
        </p:nvGrpSpPr>
        <p:grpSpPr bwMode="auto">
          <a:xfrm flipH="1">
            <a:off x="-396875" y="0"/>
            <a:ext cx="3600450" cy="6597650"/>
            <a:chOff x="6012160" y="0"/>
            <a:chExt cx="3503171" cy="6597352"/>
          </a:xfrm>
        </p:grpSpPr>
        <p:pic>
          <p:nvPicPr>
            <p:cNvPr id="24600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869904">
              <a:off x="7201102" y="1737622"/>
              <a:ext cx="2314228" cy="2314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01" name="Picture 20" descr="новогодний клипарт (27)"/>
            <p:cNvPicPr>
              <a:picLocks noChangeAspect="1" noChangeArrowheads="1"/>
            </p:cNvPicPr>
            <p:nvPr/>
          </p:nvPicPr>
          <p:blipFill>
            <a:blip r:embed="rId4"/>
            <a:srcRect b="16667"/>
            <a:stretch>
              <a:fillRect/>
            </a:stretch>
          </p:blipFill>
          <p:spPr bwMode="auto">
            <a:xfrm flipH="1">
              <a:off x="7295597" y="5013176"/>
              <a:ext cx="1848403" cy="1584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602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869904">
              <a:off x="7201103" y="3465814"/>
              <a:ext cx="2314228" cy="2314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4603" name="Группа 50"/>
            <p:cNvGrpSpPr>
              <a:grpSpLocks/>
            </p:cNvGrpSpPr>
            <p:nvPr/>
          </p:nvGrpSpPr>
          <p:grpSpPr bwMode="auto">
            <a:xfrm flipH="1">
              <a:off x="7884368" y="2060848"/>
              <a:ext cx="1152128" cy="3770861"/>
              <a:chOff x="0" y="3087139"/>
              <a:chExt cx="1226477" cy="3770861"/>
            </a:xfrm>
          </p:grpSpPr>
          <p:pic>
            <p:nvPicPr>
              <p:cNvPr id="24605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/>
              <a:srcRect l="7292" r="7629" b="51384"/>
              <a:stretch>
                <a:fillRect/>
              </a:stretch>
            </p:blipFill>
            <p:spPr bwMode="auto">
              <a:xfrm rot="-6468717">
                <a:off x="-106684" y="3391813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606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467544" y="6209928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607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/>
              <a:srcRect l="7292" r="7629" b="51384"/>
              <a:stretch>
                <a:fillRect/>
              </a:stretch>
            </p:blipFill>
            <p:spPr bwMode="auto">
              <a:xfrm rot="-6468717">
                <a:off x="-287213" y="4471933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4608" name="Группа 29"/>
              <p:cNvGrpSpPr>
                <a:grpSpLocks/>
              </p:cNvGrpSpPr>
              <p:nvPr/>
            </p:nvGrpSpPr>
            <p:grpSpPr bwMode="auto">
              <a:xfrm>
                <a:off x="0" y="3429000"/>
                <a:ext cx="1226477" cy="3250332"/>
                <a:chOff x="107504" y="3429000"/>
                <a:chExt cx="1226477" cy="3250332"/>
              </a:xfrm>
            </p:grpSpPr>
            <p:pic>
              <p:nvPicPr>
                <p:cNvPr id="24609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251520" y="3429000"/>
                  <a:ext cx="648072" cy="6480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4610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323528" y="3861048"/>
                  <a:ext cx="946076" cy="94607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4611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 l="38893" t="51047" r="12491" b="2766"/>
                <a:stretch>
                  <a:fillRect/>
                </a:stretch>
              </p:blipFill>
              <p:spPr bwMode="auto">
                <a:xfrm rot="-3754525">
                  <a:off x="269212" y="4331852"/>
                  <a:ext cx="590480" cy="5609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4612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395536" y="4797152"/>
                  <a:ext cx="874068" cy="8740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4613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107504" y="5229200"/>
                  <a:ext cx="648072" cy="6480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4614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 l="38893" t="51047" r="12491" b="2766"/>
                <a:stretch>
                  <a:fillRect/>
                </a:stretch>
              </p:blipFill>
              <p:spPr bwMode="auto">
                <a:xfrm rot="-3754525">
                  <a:off x="485236" y="5627996"/>
                  <a:ext cx="590480" cy="5609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4615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107504" y="5949280"/>
                  <a:ext cx="730052" cy="73005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4616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 l="7292" r="7629" b="51384"/>
                <a:stretch>
                  <a:fillRect/>
                </a:stretch>
              </p:blipFill>
              <p:spPr bwMode="auto">
                <a:xfrm rot="-6468717">
                  <a:off x="216843" y="5408037"/>
                  <a:ext cx="1421812" cy="8124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pic>
          <p:nvPicPr>
            <p:cNvPr id="24604" name="Picture 24" descr="Изображение для плейкаста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 flipH="1">
              <a:off x="6012160" y="0"/>
              <a:ext cx="3131840" cy="25649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4580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/>
          <a:srcRect l="6598"/>
          <a:stretch>
            <a:fillRect/>
          </a:stretch>
        </p:blipFill>
        <p:spPr bwMode="auto">
          <a:xfrm>
            <a:off x="1331913" y="0"/>
            <a:ext cx="255587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80063" y="0"/>
            <a:ext cx="27368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2" name="Заголовок 1"/>
          <p:cNvSpPr>
            <a:spLocks noGrp="1"/>
          </p:cNvSpPr>
          <p:nvPr>
            <p:ph type="title"/>
          </p:nvPr>
        </p:nvSpPr>
        <p:spPr>
          <a:xfrm>
            <a:off x="1403350" y="620713"/>
            <a:ext cx="6408738" cy="1143000"/>
          </a:xfrm>
        </p:spPr>
        <p:txBody>
          <a:bodyPr/>
          <a:lstStyle/>
          <a:p>
            <a:r>
              <a:rPr lang="ru-RU" sz="2400" b="1" smtClean="0"/>
              <a:t>Зарисуй быстро и схематично каждое слово, которое назовёт взрослый.</a:t>
            </a:r>
          </a:p>
        </p:txBody>
      </p:sp>
      <p:pic>
        <p:nvPicPr>
          <p:cNvPr id="24583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/>
          <a:srcRect b="95741"/>
          <a:stretch>
            <a:fillRect/>
          </a:stretch>
        </p:blipFill>
        <p:spPr bwMode="auto">
          <a:xfrm>
            <a:off x="395288" y="5876925"/>
            <a:ext cx="50403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/>
          <a:srcRect b="95741"/>
          <a:stretch>
            <a:fillRect/>
          </a:stretch>
        </p:blipFill>
        <p:spPr bwMode="auto">
          <a:xfrm>
            <a:off x="3779838" y="5876925"/>
            <a:ext cx="50403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/>
          <a:srcRect b="96449"/>
          <a:stretch>
            <a:fillRect/>
          </a:stretch>
        </p:blipFill>
        <p:spPr bwMode="auto">
          <a:xfrm>
            <a:off x="-180975" y="6318250"/>
            <a:ext cx="504031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6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/>
          <a:srcRect r="16438" b="96449"/>
          <a:stretch>
            <a:fillRect/>
          </a:stretch>
        </p:blipFill>
        <p:spPr bwMode="auto">
          <a:xfrm>
            <a:off x="4932363" y="6318250"/>
            <a:ext cx="42116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7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/>
          <a:srcRect r="16438" b="96449"/>
          <a:stretch>
            <a:fillRect/>
          </a:stretch>
        </p:blipFill>
        <p:spPr bwMode="auto">
          <a:xfrm>
            <a:off x="2195513" y="6318250"/>
            <a:ext cx="42116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" name="Прямоугольник 58"/>
          <p:cNvSpPr/>
          <p:nvPr/>
        </p:nvSpPr>
        <p:spPr>
          <a:xfrm>
            <a:off x="1763713" y="1700213"/>
            <a:ext cx="2520950" cy="720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accent3">
                    <a:lumMod val="75000"/>
                  </a:schemeClr>
                </a:solidFill>
              </a:rPr>
              <a:t>ГОРОД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60" name="Picture 36" descr="http://img0.liveinternet.ru/images/attach/c/2/65/644/65644831_26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116013" y="5373688"/>
            <a:ext cx="2708275" cy="124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6" descr="http://img-fotki.yandex.ru/get/5604/svetlera.3e/0_50700_1ce34cf9_XXXL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588125" y="5013325"/>
            <a:ext cx="1008063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" name="Picture 8" descr="новогодний клипарт (197)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4067175" y="5876925"/>
            <a:ext cx="1584325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" name="Прямоугольник 62"/>
          <p:cNvSpPr/>
          <p:nvPr/>
        </p:nvSpPr>
        <p:spPr>
          <a:xfrm>
            <a:off x="1692275" y="2420938"/>
            <a:ext cx="2232025" cy="720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accent3">
                    <a:lumMod val="75000"/>
                  </a:schemeClr>
                </a:solidFill>
              </a:rPr>
              <a:t>ГОРА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1692275" y="3141663"/>
            <a:ext cx="2519363" cy="7191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accent3">
                    <a:lumMod val="75000"/>
                  </a:schemeClr>
                </a:solidFill>
              </a:rPr>
              <a:t>ХОЛМ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1547813" y="4005263"/>
            <a:ext cx="3816350" cy="7191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accent3">
                    <a:lumMod val="75000"/>
                  </a:schemeClr>
                </a:solidFill>
              </a:rPr>
              <a:t>УДИВЛЕНИЕ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4859338" y="1700213"/>
            <a:ext cx="2736850" cy="720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accent3">
                    <a:lumMod val="75000"/>
                  </a:schemeClr>
                </a:solidFill>
              </a:rPr>
              <a:t>ЯБЛОКО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4643438" y="2492375"/>
            <a:ext cx="2808287" cy="720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accent3">
                    <a:lumMod val="75000"/>
                  </a:schemeClr>
                </a:solidFill>
              </a:rPr>
              <a:t>ЯГОДА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4787900" y="3213100"/>
            <a:ext cx="2592388" cy="720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accent3">
                    <a:lumMod val="75000"/>
                  </a:schemeClr>
                </a:solidFill>
              </a:rPr>
              <a:t>ГОД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5435600" y="4005263"/>
            <a:ext cx="2305050" cy="7191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accent3">
                    <a:lumMod val="75000"/>
                  </a:schemeClr>
                </a:solidFill>
              </a:rPr>
              <a:t>КРАН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 rot="16200000">
            <a:off x="-2350293" y="3150394"/>
            <a:ext cx="5583237" cy="5238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/>
              <a:t>Совершенствование воображения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7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8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9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59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8" y="0"/>
            <a:ext cx="27368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5602" name="Группа 33"/>
          <p:cNvGrpSpPr>
            <a:grpSpLocks/>
          </p:cNvGrpSpPr>
          <p:nvPr/>
        </p:nvGrpSpPr>
        <p:grpSpPr bwMode="auto">
          <a:xfrm>
            <a:off x="6011863" y="0"/>
            <a:ext cx="3503612" cy="6597650"/>
            <a:chOff x="6012160" y="0"/>
            <a:chExt cx="3503171" cy="6597352"/>
          </a:xfrm>
        </p:grpSpPr>
        <p:pic>
          <p:nvPicPr>
            <p:cNvPr id="25650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869904">
              <a:off x="7201102" y="1737622"/>
              <a:ext cx="2314228" cy="2314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51" name="Picture 20" descr="новогодний клипарт (27)"/>
            <p:cNvPicPr>
              <a:picLocks noChangeAspect="1" noChangeArrowheads="1"/>
            </p:cNvPicPr>
            <p:nvPr/>
          </p:nvPicPr>
          <p:blipFill>
            <a:blip r:embed="rId4"/>
            <a:srcRect b="16667"/>
            <a:stretch>
              <a:fillRect/>
            </a:stretch>
          </p:blipFill>
          <p:spPr bwMode="auto">
            <a:xfrm flipH="1">
              <a:off x="7295597" y="5013176"/>
              <a:ext cx="1848403" cy="1584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52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869904">
              <a:off x="7201103" y="3465814"/>
              <a:ext cx="2314228" cy="2314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5653" name="Группа 50"/>
            <p:cNvGrpSpPr>
              <a:grpSpLocks/>
            </p:cNvGrpSpPr>
            <p:nvPr/>
          </p:nvGrpSpPr>
          <p:grpSpPr bwMode="auto">
            <a:xfrm flipH="1">
              <a:off x="7884368" y="2060848"/>
              <a:ext cx="1152128" cy="3770861"/>
              <a:chOff x="0" y="3087139"/>
              <a:chExt cx="1226477" cy="3770861"/>
            </a:xfrm>
          </p:grpSpPr>
          <p:pic>
            <p:nvPicPr>
              <p:cNvPr id="25655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/>
              <a:srcRect l="7292" r="7629" b="51384"/>
              <a:stretch>
                <a:fillRect/>
              </a:stretch>
            </p:blipFill>
            <p:spPr bwMode="auto">
              <a:xfrm rot="-6468717">
                <a:off x="-106684" y="3391813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5656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467544" y="6209928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5657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/>
              <a:srcRect l="7292" r="7629" b="51384"/>
              <a:stretch>
                <a:fillRect/>
              </a:stretch>
            </p:blipFill>
            <p:spPr bwMode="auto">
              <a:xfrm rot="-6468717">
                <a:off x="-287213" y="4471933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5658" name="Группа 29"/>
              <p:cNvGrpSpPr>
                <a:grpSpLocks/>
              </p:cNvGrpSpPr>
              <p:nvPr/>
            </p:nvGrpSpPr>
            <p:grpSpPr bwMode="auto">
              <a:xfrm>
                <a:off x="0" y="3429000"/>
                <a:ext cx="1226477" cy="3250332"/>
                <a:chOff x="107504" y="3429000"/>
                <a:chExt cx="1226477" cy="3250332"/>
              </a:xfrm>
            </p:grpSpPr>
            <p:pic>
              <p:nvPicPr>
                <p:cNvPr id="25659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251520" y="3429000"/>
                  <a:ext cx="648072" cy="6480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5660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323528" y="3861048"/>
                  <a:ext cx="946076" cy="94607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5661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 l="38893" t="51047" r="12491" b="2766"/>
                <a:stretch>
                  <a:fillRect/>
                </a:stretch>
              </p:blipFill>
              <p:spPr bwMode="auto">
                <a:xfrm rot="-3754525">
                  <a:off x="269212" y="4331852"/>
                  <a:ext cx="590480" cy="5609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5662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395536" y="4797152"/>
                  <a:ext cx="874068" cy="8740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5663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107504" y="5229200"/>
                  <a:ext cx="648072" cy="6480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5664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 l="38893" t="51047" r="12491" b="2766"/>
                <a:stretch>
                  <a:fillRect/>
                </a:stretch>
              </p:blipFill>
              <p:spPr bwMode="auto">
                <a:xfrm rot="-3754525">
                  <a:off x="485236" y="5627996"/>
                  <a:ext cx="590480" cy="5609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5665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107504" y="5949280"/>
                  <a:ext cx="730052" cy="73005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5666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 l="7292" r="7629" b="51384"/>
                <a:stretch>
                  <a:fillRect/>
                </a:stretch>
              </p:blipFill>
              <p:spPr bwMode="auto">
                <a:xfrm rot="-6468717">
                  <a:off x="216843" y="5408037"/>
                  <a:ext cx="1421812" cy="8124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pic>
          <p:nvPicPr>
            <p:cNvPr id="25654" name="Picture 24" descr="Изображение для плейкаста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 flipH="1">
              <a:off x="6012160" y="0"/>
              <a:ext cx="3131840" cy="25649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5603" name="Группа 34"/>
          <p:cNvGrpSpPr>
            <a:grpSpLocks/>
          </p:cNvGrpSpPr>
          <p:nvPr/>
        </p:nvGrpSpPr>
        <p:grpSpPr bwMode="auto">
          <a:xfrm flipH="1">
            <a:off x="-396875" y="0"/>
            <a:ext cx="3600450" cy="6597650"/>
            <a:chOff x="6012160" y="0"/>
            <a:chExt cx="3503171" cy="6597352"/>
          </a:xfrm>
        </p:grpSpPr>
        <p:pic>
          <p:nvPicPr>
            <p:cNvPr id="25633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869904">
              <a:off x="7201102" y="1737622"/>
              <a:ext cx="2314228" cy="2314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34" name="Picture 20" descr="новогодний клипарт (27)"/>
            <p:cNvPicPr>
              <a:picLocks noChangeAspect="1" noChangeArrowheads="1"/>
            </p:cNvPicPr>
            <p:nvPr/>
          </p:nvPicPr>
          <p:blipFill>
            <a:blip r:embed="rId4"/>
            <a:srcRect b="16667"/>
            <a:stretch>
              <a:fillRect/>
            </a:stretch>
          </p:blipFill>
          <p:spPr bwMode="auto">
            <a:xfrm flipH="1">
              <a:off x="7295597" y="5013176"/>
              <a:ext cx="1848403" cy="1584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35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869904">
              <a:off x="7201103" y="3465814"/>
              <a:ext cx="2314228" cy="2314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5636" name="Группа 50"/>
            <p:cNvGrpSpPr>
              <a:grpSpLocks/>
            </p:cNvGrpSpPr>
            <p:nvPr/>
          </p:nvGrpSpPr>
          <p:grpSpPr bwMode="auto">
            <a:xfrm flipH="1">
              <a:off x="7884368" y="2060848"/>
              <a:ext cx="1152128" cy="3770861"/>
              <a:chOff x="0" y="3087139"/>
              <a:chExt cx="1226477" cy="3770861"/>
            </a:xfrm>
          </p:grpSpPr>
          <p:pic>
            <p:nvPicPr>
              <p:cNvPr id="25638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/>
              <a:srcRect l="7292" r="7629" b="51384"/>
              <a:stretch>
                <a:fillRect/>
              </a:stretch>
            </p:blipFill>
            <p:spPr bwMode="auto">
              <a:xfrm rot="-6468717">
                <a:off x="-106684" y="3391813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5639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467544" y="6209928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5640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/>
              <a:srcRect l="7292" r="7629" b="51384"/>
              <a:stretch>
                <a:fillRect/>
              </a:stretch>
            </p:blipFill>
            <p:spPr bwMode="auto">
              <a:xfrm rot="-6468717">
                <a:off x="-287213" y="4471933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5641" name="Группа 29"/>
              <p:cNvGrpSpPr>
                <a:grpSpLocks/>
              </p:cNvGrpSpPr>
              <p:nvPr/>
            </p:nvGrpSpPr>
            <p:grpSpPr bwMode="auto">
              <a:xfrm>
                <a:off x="0" y="3429000"/>
                <a:ext cx="1226477" cy="3250332"/>
                <a:chOff x="107504" y="3429000"/>
                <a:chExt cx="1226477" cy="3250332"/>
              </a:xfrm>
            </p:grpSpPr>
            <p:pic>
              <p:nvPicPr>
                <p:cNvPr id="25642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251520" y="3429000"/>
                  <a:ext cx="648072" cy="6480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5643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323528" y="3861048"/>
                  <a:ext cx="946076" cy="94607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5644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 l="38893" t="51047" r="12491" b="2766"/>
                <a:stretch>
                  <a:fillRect/>
                </a:stretch>
              </p:blipFill>
              <p:spPr bwMode="auto">
                <a:xfrm rot="-3754525">
                  <a:off x="269212" y="4331852"/>
                  <a:ext cx="590480" cy="5609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5645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395536" y="4797152"/>
                  <a:ext cx="874068" cy="8740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5646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107504" y="5229200"/>
                  <a:ext cx="648072" cy="6480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5647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 l="38893" t="51047" r="12491" b="2766"/>
                <a:stretch>
                  <a:fillRect/>
                </a:stretch>
              </p:blipFill>
              <p:spPr bwMode="auto">
                <a:xfrm rot="-3754525">
                  <a:off x="485236" y="5627996"/>
                  <a:ext cx="590480" cy="5609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5648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107504" y="5949280"/>
                  <a:ext cx="730052" cy="73005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5649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 l="7292" r="7629" b="51384"/>
                <a:stretch>
                  <a:fillRect/>
                </a:stretch>
              </p:blipFill>
              <p:spPr bwMode="auto">
                <a:xfrm rot="-6468717">
                  <a:off x="216843" y="5408037"/>
                  <a:ext cx="1421812" cy="8124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pic>
          <p:nvPicPr>
            <p:cNvPr id="25637" name="Picture 24" descr="Изображение для плейкаста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 flipH="1">
              <a:off x="6012160" y="0"/>
              <a:ext cx="3131840" cy="25649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5604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/>
          <a:srcRect l="6598"/>
          <a:stretch>
            <a:fillRect/>
          </a:stretch>
        </p:blipFill>
        <p:spPr bwMode="auto">
          <a:xfrm>
            <a:off x="1331913" y="0"/>
            <a:ext cx="255587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80063" y="0"/>
            <a:ext cx="27368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2988" y="836613"/>
            <a:ext cx="6913562" cy="79216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Подумай, что может быть общего между изображением мальчика и другими предметами? Соедини стрелками.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25607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/>
          <a:srcRect b="95741"/>
          <a:stretch>
            <a:fillRect/>
          </a:stretch>
        </p:blipFill>
        <p:spPr bwMode="auto">
          <a:xfrm>
            <a:off x="395288" y="5876925"/>
            <a:ext cx="50403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8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/>
          <a:srcRect b="95741"/>
          <a:stretch>
            <a:fillRect/>
          </a:stretch>
        </p:blipFill>
        <p:spPr bwMode="auto">
          <a:xfrm>
            <a:off x="3779838" y="5876925"/>
            <a:ext cx="50403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9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/>
          <a:srcRect b="96449"/>
          <a:stretch>
            <a:fillRect/>
          </a:stretch>
        </p:blipFill>
        <p:spPr bwMode="auto">
          <a:xfrm>
            <a:off x="-180975" y="6318250"/>
            <a:ext cx="504031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0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/>
          <a:srcRect r="16438" b="96449"/>
          <a:stretch>
            <a:fillRect/>
          </a:stretch>
        </p:blipFill>
        <p:spPr bwMode="auto">
          <a:xfrm>
            <a:off x="4932363" y="6318250"/>
            <a:ext cx="42116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1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/>
          <a:srcRect r="16438" b="96449"/>
          <a:stretch>
            <a:fillRect/>
          </a:stretch>
        </p:blipFill>
        <p:spPr bwMode="auto">
          <a:xfrm>
            <a:off x="2195513" y="6318250"/>
            <a:ext cx="42116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Picture 3" descr="D:\Презентации\Математика\Умники и умницы 2 класс\Тетрадь 2 класс\Часть 1. 1- 18 урок\Image0041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E1E0E5"/>
              </a:clrFrom>
              <a:clrTo>
                <a:srgbClr val="E1E0E5">
                  <a:alpha val="0"/>
                </a:srgbClr>
              </a:clrTo>
            </a:clrChange>
          </a:blip>
          <a:srcRect l="24355" t="66861" r="20731" b="10535"/>
          <a:stretch>
            <a:fillRect/>
          </a:stretch>
        </p:blipFill>
        <p:spPr bwMode="auto">
          <a:xfrm>
            <a:off x="1619250" y="1700213"/>
            <a:ext cx="6062663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3" name="Picture 6" descr="http://img-fotki.yandex.ru/get/5805/svetlera.41/0_507b1_23052f13_XXXL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940425" y="5157788"/>
            <a:ext cx="1962150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4" name="Picture 16" descr="новогодний клипарт (33)"/>
          <p:cNvPicPr>
            <a:picLocks noChangeAspect="1" noChangeArrowheads="1"/>
          </p:cNvPicPr>
          <p:nvPr/>
        </p:nvPicPr>
        <p:blipFill>
          <a:blip r:embed="rId12"/>
          <a:srcRect l="2856" t="39999" r="46667" b="31429"/>
          <a:stretch>
            <a:fillRect/>
          </a:stretch>
        </p:blipFill>
        <p:spPr bwMode="auto">
          <a:xfrm>
            <a:off x="6732588" y="5949950"/>
            <a:ext cx="12573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5" name="Picture 16" descr="новогодний клипарт (33)"/>
          <p:cNvPicPr>
            <a:picLocks noChangeAspect="1" noChangeArrowheads="1"/>
          </p:cNvPicPr>
          <p:nvPr/>
        </p:nvPicPr>
        <p:blipFill>
          <a:blip r:embed="rId12"/>
          <a:srcRect l="53333" t="39999"/>
          <a:stretch>
            <a:fillRect/>
          </a:stretch>
        </p:blipFill>
        <p:spPr bwMode="auto">
          <a:xfrm>
            <a:off x="2124075" y="5373688"/>
            <a:ext cx="839788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6" name="Picture 2" descr="http://ogoom.com/uploads/posts/2012-12/ogoom.com_1356777731_snegovik-5.pn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900113" y="4508500"/>
            <a:ext cx="1471612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7" name="Прямая со стрелкой 66"/>
          <p:cNvCxnSpPr/>
          <p:nvPr/>
        </p:nvCxnSpPr>
        <p:spPr>
          <a:xfrm>
            <a:off x="2195513" y="2924175"/>
            <a:ext cx="4392612" cy="6492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Прямоугольник 68"/>
          <p:cNvSpPr/>
          <p:nvPr/>
        </p:nvSpPr>
        <p:spPr>
          <a:xfrm rot="612627">
            <a:off x="3313113" y="2601913"/>
            <a:ext cx="1790700" cy="7191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</a:rPr>
              <a:t>ручка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cxnSp>
        <p:nvCxnSpPr>
          <p:cNvPr id="70" name="Прямая со стрелкой 69"/>
          <p:cNvCxnSpPr/>
          <p:nvPr/>
        </p:nvCxnSpPr>
        <p:spPr>
          <a:xfrm>
            <a:off x="2771775" y="2924175"/>
            <a:ext cx="3600450" cy="18002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Прямоугольник 71"/>
          <p:cNvSpPr/>
          <p:nvPr/>
        </p:nvSpPr>
        <p:spPr>
          <a:xfrm rot="1504571">
            <a:off x="4495800" y="3630613"/>
            <a:ext cx="1790700" cy="7191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</a:rPr>
              <a:t>ножка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cxnSp>
        <p:nvCxnSpPr>
          <p:cNvPr id="73" name="Прямая со стрелкой 72"/>
          <p:cNvCxnSpPr/>
          <p:nvPr/>
        </p:nvCxnSpPr>
        <p:spPr>
          <a:xfrm>
            <a:off x="4356100" y="2060575"/>
            <a:ext cx="2016125" cy="122396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Прямоугольник 74"/>
          <p:cNvSpPr/>
          <p:nvPr/>
        </p:nvSpPr>
        <p:spPr>
          <a:xfrm rot="1943059">
            <a:off x="4552950" y="2052638"/>
            <a:ext cx="1790700" cy="7191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</a:rPr>
              <a:t>спинка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cxnSp>
        <p:nvCxnSpPr>
          <p:cNvPr id="76" name="Прямая со стрелкой 75"/>
          <p:cNvCxnSpPr/>
          <p:nvPr/>
        </p:nvCxnSpPr>
        <p:spPr>
          <a:xfrm flipV="1">
            <a:off x="2843213" y="2997200"/>
            <a:ext cx="3889375" cy="50323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Прямоугольник 77"/>
          <p:cNvSpPr/>
          <p:nvPr/>
        </p:nvSpPr>
        <p:spPr>
          <a:xfrm rot="21051037">
            <a:off x="3340100" y="2717800"/>
            <a:ext cx="1789113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</a:rPr>
              <a:t>носик</a:t>
            </a:r>
            <a:endParaRPr lang="ru-RU" sz="3600" b="1" dirty="0">
              <a:solidFill>
                <a:srgbClr val="FF0000"/>
              </a:solidFill>
            </a:endParaRPr>
          </a:p>
        </p:txBody>
      </p:sp>
      <p:cxnSp>
        <p:nvCxnSpPr>
          <p:cNvPr id="79" name="Прямая со стрелкой 78"/>
          <p:cNvCxnSpPr/>
          <p:nvPr/>
        </p:nvCxnSpPr>
        <p:spPr>
          <a:xfrm>
            <a:off x="5148263" y="3141663"/>
            <a:ext cx="1584325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Прямоугольник 81"/>
          <p:cNvSpPr/>
          <p:nvPr/>
        </p:nvSpPr>
        <p:spPr>
          <a:xfrm rot="21111907">
            <a:off x="4757738" y="2616200"/>
            <a:ext cx="1790700" cy="7191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</a:rPr>
              <a:t>язычок</a:t>
            </a:r>
            <a:endParaRPr lang="ru-RU" sz="3600" b="1" dirty="0">
              <a:solidFill>
                <a:srgbClr val="FF0000"/>
              </a:solidFill>
            </a:endParaRPr>
          </a:p>
        </p:txBody>
      </p:sp>
      <p:cxnSp>
        <p:nvCxnSpPr>
          <p:cNvPr id="83" name="Прямая со стрелкой 82"/>
          <p:cNvCxnSpPr/>
          <p:nvPr/>
        </p:nvCxnSpPr>
        <p:spPr>
          <a:xfrm flipV="1">
            <a:off x="4140200" y="2924175"/>
            <a:ext cx="2303463" cy="79216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Прямоугольник 85"/>
          <p:cNvSpPr/>
          <p:nvPr/>
        </p:nvSpPr>
        <p:spPr>
          <a:xfrm rot="20376853">
            <a:off x="4130675" y="2860675"/>
            <a:ext cx="1790700" cy="7191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</a:rPr>
              <a:t>ушко</a:t>
            </a:r>
            <a:endParaRPr lang="ru-RU" sz="3600" b="1" dirty="0">
              <a:solidFill>
                <a:srgbClr val="FF0000"/>
              </a:solidFill>
            </a:endParaRPr>
          </a:p>
        </p:txBody>
      </p:sp>
      <p:cxnSp>
        <p:nvCxnSpPr>
          <p:cNvPr id="87" name="Прямая со стрелкой 86"/>
          <p:cNvCxnSpPr/>
          <p:nvPr/>
        </p:nvCxnSpPr>
        <p:spPr>
          <a:xfrm flipV="1">
            <a:off x="4787900" y="3284538"/>
            <a:ext cx="1871663" cy="79216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Прямоугольник 89"/>
          <p:cNvSpPr/>
          <p:nvPr/>
        </p:nvSpPr>
        <p:spPr>
          <a:xfrm rot="20376887">
            <a:off x="4405313" y="3194050"/>
            <a:ext cx="2489200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</a:rPr>
              <a:t>горлышко</a:t>
            </a:r>
            <a:endParaRPr lang="ru-RU" sz="2800" b="1" dirty="0">
              <a:solidFill>
                <a:srgbClr val="FF0000"/>
              </a:solidFill>
            </a:endParaRPr>
          </a:p>
        </p:txBody>
      </p:sp>
      <p:cxnSp>
        <p:nvCxnSpPr>
          <p:cNvPr id="91" name="Прямая со стрелкой 90"/>
          <p:cNvCxnSpPr/>
          <p:nvPr/>
        </p:nvCxnSpPr>
        <p:spPr>
          <a:xfrm flipV="1">
            <a:off x="2771775" y="3284538"/>
            <a:ext cx="4321175" cy="1296987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Прямоугольник 92"/>
          <p:cNvSpPr/>
          <p:nvPr/>
        </p:nvSpPr>
        <p:spPr>
          <a:xfrm rot="20471677">
            <a:off x="2900363" y="3571875"/>
            <a:ext cx="2209800" cy="7191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</a:rPr>
              <a:t>плечики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8" presetClass="exit" presetSubtype="1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8" presetClass="exit" presetSubtype="1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5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8" presetClass="exit" presetSubtype="1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7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8" presetClass="exit" presetSubtype="1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7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9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18" presetClass="exit" presetSubtype="1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9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18" presetClass="exit" presetSubtype="1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2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18" presetClass="exit" presetSubtype="1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3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00"/>
                            </p:stCondLst>
                            <p:childTnLst>
                              <p:par>
                                <p:cTn id="13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4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500"/>
                            </p:stCondLst>
                            <p:childTnLst>
                              <p:par>
                                <p:cTn id="150" presetID="18" presetClass="exit" presetSubtype="1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5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69" grpId="1"/>
      <p:bldP spid="72" grpId="0"/>
      <p:bldP spid="72" grpId="1"/>
      <p:bldP spid="75" grpId="0"/>
      <p:bldP spid="75" grpId="1"/>
      <p:bldP spid="78" grpId="0"/>
      <p:bldP spid="78" grpId="1"/>
      <p:bldP spid="82" grpId="0"/>
      <p:bldP spid="82" grpId="1"/>
      <p:bldP spid="86" grpId="0"/>
      <p:bldP spid="86" grpId="1"/>
      <p:bldP spid="90" grpId="0"/>
      <p:bldP spid="90" grpId="1"/>
      <p:bldP spid="93" grpId="0"/>
      <p:bldP spid="9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Группа 14"/>
          <p:cNvGrpSpPr>
            <a:grpSpLocks/>
          </p:cNvGrpSpPr>
          <p:nvPr/>
        </p:nvGrpSpPr>
        <p:grpSpPr bwMode="auto">
          <a:xfrm>
            <a:off x="6372225" y="0"/>
            <a:ext cx="3143250" cy="6597650"/>
            <a:chOff x="6012160" y="0"/>
            <a:chExt cx="3503171" cy="6597352"/>
          </a:xfrm>
        </p:grpSpPr>
        <p:pic>
          <p:nvPicPr>
            <p:cNvPr id="26638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869904">
              <a:off x="7201102" y="1737622"/>
              <a:ext cx="2314228" cy="2314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39" name="Picture 20" descr="новогодний клипарт (27)"/>
            <p:cNvPicPr>
              <a:picLocks noChangeAspect="1" noChangeArrowheads="1"/>
            </p:cNvPicPr>
            <p:nvPr/>
          </p:nvPicPr>
          <p:blipFill>
            <a:blip r:embed="rId3"/>
            <a:srcRect b="16667"/>
            <a:stretch>
              <a:fillRect/>
            </a:stretch>
          </p:blipFill>
          <p:spPr bwMode="auto">
            <a:xfrm flipH="1">
              <a:off x="7295597" y="5013176"/>
              <a:ext cx="1848403" cy="1584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40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869904">
              <a:off x="7201103" y="3465814"/>
              <a:ext cx="2314228" cy="2314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6641" name="Группа 50"/>
            <p:cNvGrpSpPr>
              <a:grpSpLocks/>
            </p:cNvGrpSpPr>
            <p:nvPr/>
          </p:nvGrpSpPr>
          <p:grpSpPr bwMode="auto">
            <a:xfrm flipH="1">
              <a:off x="7884368" y="2060848"/>
              <a:ext cx="1152128" cy="3770861"/>
              <a:chOff x="0" y="3087139"/>
              <a:chExt cx="1226477" cy="3770861"/>
            </a:xfrm>
          </p:grpSpPr>
          <p:pic>
            <p:nvPicPr>
              <p:cNvPr id="26643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4"/>
              <a:srcRect l="7292" r="7629" b="51384"/>
              <a:stretch>
                <a:fillRect/>
              </a:stretch>
            </p:blipFill>
            <p:spPr bwMode="auto">
              <a:xfrm rot="-6468717">
                <a:off x="-106684" y="3391813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6644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467544" y="6209928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6645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4"/>
              <a:srcRect l="7292" r="7629" b="51384"/>
              <a:stretch>
                <a:fillRect/>
              </a:stretch>
            </p:blipFill>
            <p:spPr bwMode="auto">
              <a:xfrm rot="-6468717">
                <a:off x="-287213" y="4471933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6646" name="Группа 29"/>
              <p:cNvGrpSpPr>
                <a:grpSpLocks/>
              </p:cNvGrpSpPr>
              <p:nvPr/>
            </p:nvGrpSpPr>
            <p:grpSpPr bwMode="auto">
              <a:xfrm>
                <a:off x="0" y="3429000"/>
                <a:ext cx="1226477" cy="3250332"/>
                <a:chOff x="107504" y="3429000"/>
                <a:chExt cx="1226477" cy="3250332"/>
              </a:xfrm>
            </p:grpSpPr>
            <p:pic>
              <p:nvPicPr>
                <p:cNvPr id="26647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251520" y="3429000"/>
                  <a:ext cx="648072" cy="6480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6648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323528" y="3861048"/>
                  <a:ext cx="946076" cy="94607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6649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 l="38893" t="51047" r="12491" b="2766"/>
                <a:stretch>
                  <a:fillRect/>
                </a:stretch>
              </p:blipFill>
              <p:spPr bwMode="auto">
                <a:xfrm rot="-3754525">
                  <a:off x="269212" y="4331852"/>
                  <a:ext cx="590480" cy="5609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6650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395536" y="4797152"/>
                  <a:ext cx="874068" cy="8740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6651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107504" y="5229200"/>
                  <a:ext cx="648072" cy="6480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6652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 l="38893" t="51047" r="12491" b="2766"/>
                <a:stretch>
                  <a:fillRect/>
                </a:stretch>
              </p:blipFill>
              <p:spPr bwMode="auto">
                <a:xfrm rot="-3754525">
                  <a:off x="485236" y="5627996"/>
                  <a:ext cx="590480" cy="5609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6653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107504" y="5949280"/>
                  <a:ext cx="730052" cy="73005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6654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 l="7292" r="7629" b="51384"/>
                <a:stretch>
                  <a:fillRect/>
                </a:stretch>
              </p:blipFill>
              <p:spPr bwMode="auto">
                <a:xfrm rot="-6468717">
                  <a:off x="216843" y="5408037"/>
                  <a:ext cx="1421812" cy="8124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pic>
          <p:nvPicPr>
            <p:cNvPr id="26642" name="Picture 24" descr="Изображение для плейкаста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 flipH="1">
              <a:off x="6012160" y="0"/>
              <a:ext cx="3131840" cy="25649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6626" name="Прямоугольник 2"/>
          <p:cNvSpPr>
            <a:spLocks noChangeArrowheads="1"/>
          </p:cNvSpPr>
          <p:nvPr/>
        </p:nvSpPr>
        <p:spPr bwMode="auto">
          <a:xfrm>
            <a:off x="468313" y="1268413"/>
            <a:ext cx="7920037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ВЕРМИЛА         (Вера, Людмила).</a:t>
            </a:r>
            <a:br>
              <a:rPr lang="ru-RU" sz="3200" b="1">
                <a:latin typeface="Calibri" pitchFamily="34" charset="0"/>
              </a:rPr>
            </a:br>
            <a:r>
              <a:rPr lang="ru-RU" sz="3200" b="1">
                <a:latin typeface="Calibri" pitchFamily="34" charset="0"/>
              </a:rPr>
              <a:t> СВЕТЕРИНА     (Светлана, Екатерина).</a:t>
            </a:r>
            <a:br>
              <a:rPr lang="ru-RU" sz="3200" b="1">
                <a:latin typeface="Calibri" pitchFamily="34" charset="0"/>
              </a:rPr>
            </a:br>
            <a:r>
              <a:rPr lang="ru-RU" sz="3200" b="1">
                <a:latin typeface="Calibri" pitchFamily="34" charset="0"/>
              </a:rPr>
              <a:t>АНДЕРГЕЙ         (Андрей, Сергей).</a:t>
            </a:r>
            <a:br>
              <a:rPr lang="ru-RU" sz="3200" b="1">
                <a:latin typeface="Calibri" pitchFamily="34" charset="0"/>
              </a:rPr>
            </a:br>
            <a:r>
              <a:rPr lang="ru-RU" sz="3200" b="1">
                <a:latin typeface="Calibri" pitchFamily="34" charset="0"/>
              </a:rPr>
              <a:t>ОЛЬГЕНА          (Ольга, Елена).</a:t>
            </a:r>
            <a:br>
              <a:rPr lang="ru-RU" sz="3200" b="1">
                <a:latin typeface="Calibri" pitchFamily="34" charset="0"/>
              </a:rPr>
            </a:br>
            <a:r>
              <a:rPr lang="ru-RU" sz="3200" b="1">
                <a:latin typeface="Calibri" pitchFamily="34" charset="0"/>
              </a:rPr>
              <a:t> НИКОЛЁТР      (Николай, Пётр).</a:t>
            </a:r>
            <a:br>
              <a:rPr lang="ru-RU" sz="3200" b="1">
                <a:latin typeface="Calibri" pitchFamily="34" charset="0"/>
              </a:rPr>
            </a:br>
            <a:r>
              <a:rPr lang="ru-RU" sz="3200" b="1">
                <a:latin typeface="Calibri" pitchFamily="34" charset="0"/>
              </a:rPr>
              <a:t> ИГОРИС           (Игорь, Борис).</a:t>
            </a:r>
            <a:br>
              <a:rPr lang="ru-RU" sz="3200" b="1">
                <a:latin typeface="Calibri" pitchFamily="34" charset="0"/>
              </a:rPr>
            </a:br>
            <a:r>
              <a:rPr lang="ru-RU" sz="3200" b="1">
                <a:latin typeface="Calibri" pitchFamily="34" charset="0"/>
              </a:rPr>
              <a:t> АНАСТАЛЛА   (Анастасия, Алла).</a:t>
            </a:r>
            <a:br>
              <a:rPr lang="ru-RU" sz="3200" b="1">
                <a:latin typeface="Calibri" pitchFamily="34" charset="0"/>
              </a:rPr>
            </a:br>
            <a:r>
              <a:rPr lang="ru-RU" sz="3200" b="1">
                <a:latin typeface="Calibri" pitchFamily="34" charset="0"/>
              </a:rPr>
              <a:t> ЮРГЕНИЙ       (Юрий, Евгений).</a:t>
            </a:r>
            <a:br>
              <a:rPr lang="ru-RU" sz="3200" b="1">
                <a:latin typeface="Calibri" pitchFamily="34" charset="0"/>
              </a:rPr>
            </a:br>
            <a:r>
              <a:rPr lang="ru-RU" sz="3200" b="1">
                <a:latin typeface="Calibri" pitchFamily="34" charset="0"/>
              </a:rPr>
              <a:t> ГАЛИЖДА       (Галина, Надежда).</a:t>
            </a:r>
            <a:br>
              <a:rPr lang="ru-RU" sz="3200" b="1">
                <a:latin typeface="Calibri" pitchFamily="34" charset="0"/>
              </a:rPr>
            </a:br>
            <a:r>
              <a:rPr lang="ru-RU" sz="3200" b="1">
                <a:latin typeface="Calibri" pitchFamily="34" charset="0"/>
              </a:rPr>
              <a:t> ЛЮБОТАЛЬЯ  (Любовь, Наталья).</a:t>
            </a:r>
          </a:p>
        </p:txBody>
      </p:sp>
      <p:sp>
        <p:nvSpPr>
          <p:cNvPr id="26627" name="Прямоугольник 3"/>
          <p:cNvSpPr>
            <a:spLocks noChangeArrowheads="1"/>
          </p:cNvSpPr>
          <p:nvPr/>
        </p:nvSpPr>
        <p:spPr bwMode="auto">
          <a:xfrm>
            <a:off x="395288" y="188913"/>
            <a:ext cx="74168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0000"/>
                </a:solidFill>
                <a:latin typeface="Calibri" pitchFamily="34" charset="0"/>
              </a:rPr>
              <a:t>3. Два имени. В каждой строке спрятались начало одного имени и конец второго (в полной форме). Догадайтесь, что это за имена. Запишите их.</a:t>
            </a:r>
            <a:endParaRPr lang="ru-RU" sz="2000" b="1">
              <a:latin typeface="Calibri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059113" y="1341438"/>
            <a:ext cx="4033837" cy="4318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059113" y="1916113"/>
            <a:ext cx="4033837" cy="433387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59113" y="2349500"/>
            <a:ext cx="4033837" cy="4318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059113" y="2781300"/>
            <a:ext cx="4033837" cy="4318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059113" y="3284538"/>
            <a:ext cx="4033837" cy="4318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059113" y="3789363"/>
            <a:ext cx="4033837" cy="4318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059113" y="4292600"/>
            <a:ext cx="4033837" cy="4318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059113" y="4797425"/>
            <a:ext cx="4033837" cy="4318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059113" y="5300663"/>
            <a:ext cx="4033837" cy="4318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059113" y="5805488"/>
            <a:ext cx="4033837" cy="4318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G:\Разработки  2 класс 23-24\Холодова методички и уроки 2 класс\2 класс Умники и умницы новый\Умники и умницы 1 часть\52.png"/>
          <p:cNvPicPr>
            <a:picLocks noChangeAspect="1" noChangeArrowheads="1"/>
          </p:cNvPicPr>
          <p:nvPr/>
        </p:nvPicPr>
        <p:blipFill>
          <a:blip r:embed="rId2"/>
          <a:srcRect l="15733" t="35938" b="34467"/>
          <a:stretch>
            <a:fillRect/>
          </a:stretch>
        </p:blipFill>
        <p:spPr bwMode="auto">
          <a:xfrm>
            <a:off x="323850" y="333375"/>
            <a:ext cx="8374063" cy="410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G:\Разработки  2 класс 23-24\Холодова методички и уроки 2 класс\2 класс Умники и умницы новый\Умники и умницы 1 часть\52.png"/>
          <p:cNvPicPr>
            <a:picLocks noChangeAspect="1" noChangeArrowheads="1"/>
          </p:cNvPicPr>
          <p:nvPr/>
        </p:nvPicPr>
        <p:blipFill>
          <a:blip r:embed="rId2"/>
          <a:srcRect l="15733" t="65533" b="6947"/>
          <a:stretch>
            <a:fillRect/>
          </a:stretch>
        </p:blipFill>
        <p:spPr bwMode="auto">
          <a:xfrm>
            <a:off x="79375" y="188913"/>
            <a:ext cx="8848725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7" name="Группа 9"/>
          <p:cNvGrpSpPr>
            <a:grpSpLocks/>
          </p:cNvGrpSpPr>
          <p:nvPr/>
        </p:nvGrpSpPr>
        <p:grpSpPr bwMode="auto">
          <a:xfrm>
            <a:off x="6372225" y="0"/>
            <a:ext cx="3143250" cy="6597650"/>
            <a:chOff x="6012160" y="0"/>
            <a:chExt cx="3503171" cy="6597352"/>
          </a:xfrm>
        </p:grpSpPr>
        <p:pic>
          <p:nvPicPr>
            <p:cNvPr id="29705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869904">
              <a:off x="7201102" y="1737622"/>
              <a:ext cx="2314228" cy="2314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706" name="Picture 20" descr="новогодний клипарт (27)"/>
            <p:cNvPicPr>
              <a:picLocks noChangeAspect="1" noChangeArrowheads="1"/>
            </p:cNvPicPr>
            <p:nvPr/>
          </p:nvPicPr>
          <p:blipFill>
            <a:blip r:embed="rId3"/>
            <a:srcRect b="16667"/>
            <a:stretch>
              <a:fillRect/>
            </a:stretch>
          </p:blipFill>
          <p:spPr bwMode="auto">
            <a:xfrm flipH="1">
              <a:off x="7295597" y="5013176"/>
              <a:ext cx="1848403" cy="1584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707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869904">
              <a:off x="7201103" y="3465814"/>
              <a:ext cx="2314228" cy="2314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9708" name="Группа 50"/>
            <p:cNvGrpSpPr>
              <a:grpSpLocks/>
            </p:cNvGrpSpPr>
            <p:nvPr/>
          </p:nvGrpSpPr>
          <p:grpSpPr bwMode="auto">
            <a:xfrm flipH="1">
              <a:off x="7884368" y="2060848"/>
              <a:ext cx="1152128" cy="3770861"/>
              <a:chOff x="0" y="3087139"/>
              <a:chExt cx="1226477" cy="3770861"/>
            </a:xfrm>
          </p:grpSpPr>
          <p:pic>
            <p:nvPicPr>
              <p:cNvPr id="29710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4"/>
              <a:srcRect l="7292" r="7629" b="51384"/>
              <a:stretch>
                <a:fillRect/>
              </a:stretch>
            </p:blipFill>
            <p:spPr bwMode="auto">
              <a:xfrm rot="-6468717">
                <a:off x="-106684" y="3391813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9711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467544" y="6209928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9712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4"/>
              <a:srcRect l="7292" r="7629" b="51384"/>
              <a:stretch>
                <a:fillRect/>
              </a:stretch>
            </p:blipFill>
            <p:spPr bwMode="auto">
              <a:xfrm rot="-6468717">
                <a:off x="-287213" y="4471933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9713" name="Группа 29"/>
              <p:cNvGrpSpPr>
                <a:grpSpLocks/>
              </p:cNvGrpSpPr>
              <p:nvPr/>
            </p:nvGrpSpPr>
            <p:grpSpPr bwMode="auto">
              <a:xfrm>
                <a:off x="0" y="3429000"/>
                <a:ext cx="1226477" cy="3250332"/>
                <a:chOff x="107504" y="3429000"/>
                <a:chExt cx="1226477" cy="3250332"/>
              </a:xfrm>
            </p:grpSpPr>
            <p:pic>
              <p:nvPicPr>
                <p:cNvPr id="29714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251520" y="3429000"/>
                  <a:ext cx="648072" cy="6480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9715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323528" y="3861048"/>
                  <a:ext cx="946076" cy="94607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9716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 l="38893" t="51047" r="12491" b="2766"/>
                <a:stretch>
                  <a:fillRect/>
                </a:stretch>
              </p:blipFill>
              <p:spPr bwMode="auto">
                <a:xfrm rot="-3754525">
                  <a:off x="269212" y="4331852"/>
                  <a:ext cx="590480" cy="5609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9717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395536" y="4797152"/>
                  <a:ext cx="874068" cy="8740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9718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107504" y="5229200"/>
                  <a:ext cx="648072" cy="6480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9719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 l="38893" t="51047" r="12491" b="2766"/>
                <a:stretch>
                  <a:fillRect/>
                </a:stretch>
              </p:blipFill>
              <p:spPr bwMode="auto">
                <a:xfrm rot="-3754525">
                  <a:off x="485236" y="5627996"/>
                  <a:ext cx="590480" cy="5609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9720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107504" y="5949280"/>
                  <a:ext cx="730052" cy="73005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9721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 l="7292" r="7629" b="51384"/>
                <a:stretch>
                  <a:fillRect/>
                </a:stretch>
              </p:blipFill>
              <p:spPr bwMode="auto">
                <a:xfrm rot="-6468717">
                  <a:off x="216843" y="5408037"/>
                  <a:ext cx="1421812" cy="8124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pic>
          <p:nvPicPr>
            <p:cNvPr id="29709" name="Picture 24" descr="Изображение для плейкаста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 flipH="1">
              <a:off x="6012160" y="0"/>
              <a:ext cx="3131840" cy="25649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9698" name="Прямоугольник 2"/>
          <p:cNvSpPr>
            <a:spLocks noChangeArrowheads="1"/>
          </p:cNvSpPr>
          <p:nvPr/>
        </p:nvSpPr>
        <p:spPr bwMode="auto">
          <a:xfrm>
            <a:off x="395288" y="1341438"/>
            <a:ext cx="8208962" cy="686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latin typeface="Calibri" pitchFamily="34" charset="0"/>
              </a:rPr>
              <a:t>РНГСЕУОАКЧ______________</a:t>
            </a:r>
          </a:p>
          <a:p>
            <a:endParaRPr lang="ru-RU" sz="4000" b="1">
              <a:latin typeface="Calibri" pitchFamily="34" charset="0"/>
            </a:endParaRPr>
          </a:p>
          <a:p>
            <a:r>
              <a:rPr lang="ru-RU" sz="4000" b="1">
                <a:latin typeface="Calibri" pitchFamily="34" charset="0"/>
              </a:rPr>
              <a:t>ОЛКАЯШКП ______________</a:t>
            </a:r>
          </a:p>
          <a:p>
            <a:endParaRPr lang="ru-RU" sz="4000" b="1">
              <a:latin typeface="Calibri" pitchFamily="34" charset="0"/>
            </a:endParaRPr>
          </a:p>
          <a:p>
            <a:r>
              <a:rPr lang="ru-RU" sz="4000" b="1">
                <a:latin typeface="Calibri" pitchFamily="34" charset="0"/>
              </a:rPr>
              <a:t>УАКЧБРАЕШ______________</a:t>
            </a:r>
          </a:p>
          <a:p>
            <a:endParaRPr lang="ru-RU" sz="4000" b="1">
              <a:latin typeface="Calibri" pitchFamily="34" charset="0"/>
            </a:endParaRPr>
          </a:p>
          <a:p>
            <a:r>
              <a:rPr lang="ru-RU" sz="4000" b="1">
                <a:latin typeface="Calibri" pitchFamily="34" charset="0"/>
              </a:rPr>
              <a:t>ОУЗАКШЛ _______________</a:t>
            </a:r>
          </a:p>
          <a:p>
            <a:r>
              <a:rPr lang="ru-RU" sz="4000" b="1">
                <a:latin typeface="Calibri" pitchFamily="34" charset="0"/>
              </a:rPr>
              <a:t>УАКЧБРАЕШ</a:t>
            </a:r>
          </a:p>
          <a:p>
            <a:endParaRPr lang="ru-RU" sz="4000" b="1">
              <a:latin typeface="Calibri" pitchFamily="34" charset="0"/>
            </a:endParaRPr>
          </a:p>
          <a:p>
            <a:r>
              <a:rPr lang="ru-RU" sz="4000" b="1">
                <a:latin typeface="Calibri" pitchFamily="34" charset="0"/>
              </a:rPr>
              <a:t/>
            </a:r>
            <a:br>
              <a:rPr lang="ru-RU" sz="4000" b="1">
                <a:latin typeface="Calibri" pitchFamily="34" charset="0"/>
              </a:rPr>
            </a:br>
            <a:endParaRPr lang="ru-RU" sz="4000" b="1">
              <a:latin typeface="Calibri" pitchFamily="34" charset="0"/>
            </a:endParaRPr>
          </a:p>
        </p:txBody>
      </p:sp>
      <p:sp>
        <p:nvSpPr>
          <p:cNvPr id="29699" name="Прямоугольник 3"/>
          <p:cNvSpPr>
            <a:spLocks noChangeArrowheads="1"/>
          </p:cNvSpPr>
          <p:nvPr/>
        </p:nvSpPr>
        <p:spPr bwMode="auto">
          <a:xfrm>
            <a:off x="395288" y="260350"/>
            <a:ext cx="8280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Calibri" pitchFamily="34" charset="0"/>
              </a:rPr>
              <a:t>6.  Переставь местами буквы так, чтобы получились имена сказочных героев.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35375" y="1341438"/>
            <a:ext cx="3457575" cy="7683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0070C0"/>
                </a:solidFill>
              </a:rPr>
              <a:t>Снегурочка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63938" y="2492375"/>
            <a:ext cx="3455987" cy="76993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0070C0"/>
                </a:solidFill>
              </a:rPr>
              <a:t> Шапокляк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19475" y="3716338"/>
            <a:ext cx="3960813" cy="76993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0070C0"/>
                </a:solidFill>
              </a:rPr>
              <a:t> </a:t>
            </a:r>
            <a:r>
              <a:rPr lang="ru-RU" sz="4400" b="1" dirty="0" err="1">
                <a:solidFill>
                  <a:srgbClr val="0070C0"/>
                </a:solidFill>
              </a:rPr>
              <a:t>Мойдодыр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19475" y="4724400"/>
            <a:ext cx="3960813" cy="76993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0070C0"/>
                </a:solidFill>
              </a:rPr>
              <a:t> ЗОЛУШКА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19475" y="5732463"/>
            <a:ext cx="3960813" cy="76993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err="1">
                <a:solidFill>
                  <a:srgbClr val="0070C0"/>
                </a:solidFill>
              </a:rPr>
              <a:t>Чебурашка</a:t>
            </a:r>
            <a:endParaRPr lang="ru-RU" sz="4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G:\Разработки  2 класс 23-24\Холодова методички и уроки 2 класс\2 класс Умники и умницы новый\Умники и умницы 1 часть\5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620713"/>
            <a:ext cx="8701088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164388" y="4365625"/>
            <a:ext cx="1655762" cy="12001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/>
              <a:t> 12</a:t>
            </a:r>
            <a:endParaRPr lang="ru-RU" sz="7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8" y="0"/>
            <a:ext cx="27368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1746" name="Группа 33"/>
          <p:cNvGrpSpPr>
            <a:grpSpLocks/>
          </p:cNvGrpSpPr>
          <p:nvPr/>
        </p:nvGrpSpPr>
        <p:grpSpPr bwMode="auto">
          <a:xfrm>
            <a:off x="6011863" y="0"/>
            <a:ext cx="3503612" cy="6597650"/>
            <a:chOff x="6012160" y="0"/>
            <a:chExt cx="3503171" cy="6597352"/>
          </a:xfrm>
        </p:grpSpPr>
        <p:pic>
          <p:nvPicPr>
            <p:cNvPr id="31784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869904">
              <a:off x="7201102" y="1737622"/>
              <a:ext cx="2314228" cy="2314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785" name="Picture 20" descr="новогодний клипарт (27)"/>
            <p:cNvPicPr>
              <a:picLocks noChangeAspect="1" noChangeArrowheads="1"/>
            </p:cNvPicPr>
            <p:nvPr/>
          </p:nvPicPr>
          <p:blipFill>
            <a:blip r:embed="rId4"/>
            <a:srcRect b="16667"/>
            <a:stretch>
              <a:fillRect/>
            </a:stretch>
          </p:blipFill>
          <p:spPr bwMode="auto">
            <a:xfrm flipH="1">
              <a:off x="7295597" y="5013176"/>
              <a:ext cx="1848403" cy="1584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786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869904">
              <a:off x="7201103" y="3465814"/>
              <a:ext cx="2314228" cy="2314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1787" name="Группа 50"/>
            <p:cNvGrpSpPr>
              <a:grpSpLocks/>
            </p:cNvGrpSpPr>
            <p:nvPr/>
          </p:nvGrpSpPr>
          <p:grpSpPr bwMode="auto">
            <a:xfrm flipH="1">
              <a:off x="7884368" y="2060848"/>
              <a:ext cx="1152128" cy="3770861"/>
              <a:chOff x="0" y="3087139"/>
              <a:chExt cx="1226477" cy="3770861"/>
            </a:xfrm>
          </p:grpSpPr>
          <p:pic>
            <p:nvPicPr>
              <p:cNvPr id="31789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/>
              <a:srcRect l="7292" r="7629" b="51384"/>
              <a:stretch>
                <a:fillRect/>
              </a:stretch>
            </p:blipFill>
            <p:spPr bwMode="auto">
              <a:xfrm rot="-6468717">
                <a:off x="-106684" y="3391813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1790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467544" y="6209928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1791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/>
              <a:srcRect l="7292" r="7629" b="51384"/>
              <a:stretch>
                <a:fillRect/>
              </a:stretch>
            </p:blipFill>
            <p:spPr bwMode="auto">
              <a:xfrm rot="-6468717">
                <a:off x="-287213" y="4471933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31792" name="Группа 29"/>
              <p:cNvGrpSpPr>
                <a:grpSpLocks/>
              </p:cNvGrpSpPr>
              <p:nvPr/>
            </p:nvGrpSpPr>
            <p:grpSpPr bwMode="auto">
              <a:xfrm>
                <a:off x="0" y="3429000"/>
                <a:ext cx="1226477" cy="3250332"/>
                <a:chOff x="107504" y="3429000"/>
                <a:chExt cx="1226477" cy="3250332"/>
              </a:xfrm>
            </p:grpSpPr>
            <p:pic>
              <p:nvPicPr>
                <p:cNvPr id="31793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251520" y="3429000"/>
                  <a:ext cx="648072" cy="6480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1794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323528" y="3861048"/>
                  <a:ext cx="946076" cy="94607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1795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 l="38893" t="51047" r="12491" b="2766"/>
                <a:stretch>
                  <a:fillRect/>
                </a:stretch>
              </p:blipFill>
              <p:spPr bwMode="auto">
                <a:xfrm rot="-3754525">
                  <a:off x="269212" y="4331852"/>
                  <a:ext cx="590480" cy="5609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1796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395536" y="4797152"/>
                  <a:ext cx="874068" cy="8740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1797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107504" y="5229200"/>
                  <a:ext cx="648072" cy="6480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1798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 l="38893" t="51047" r="12491" b="2766"/>
                <a:stretch>
                  <a:fillRect/>
                </a:stretch>
              </p:blipFill>
              <p:spPr bwMode="auto">
                <a:xfrm rot="-3754525">
                  <a:off x="485236" y="5627996"/>
                  <a:ext cx="590480" cy="5609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1799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107504" y="5949280"/>
                  <a:ext cx="730052" cy="73005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1800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 l="7292" r="7629" b="51384"/>
                <a:stretch>
                  <a:fillRect/>
                </a:stretch>
              </p:blipFill>
              <p:spPr bwMode="auto">
                <a:xfrm rot="-6468717">
                  <a:off x="216843" y="5408037"/>
                  <a:ext cx="1421812" cy="8124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pic>
          <p:nvPicPr>
            <p:cNvPr id="31788" name="Picture 24" descr="Изображение для плейкаста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 flipH="1">
              <a:off x="6012160" y="0"/>
              <a:ext cx="3131840" cy="25649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1747" name="Группа 34"/>
          <p:cNvGrpSpPr>
            <a:grpSpLocks/>
          </p:cNvGrpSpPr>
          <p:nvPr/>
        </p:nvGrpSpPr>
        <p:grpSpPr bwMode="auto">
          <a:xfrm flipH="1">
            <a:off x="-396875" y="0"/>
            <a:ext cx="3600450" cy="6597650"/>
            <a:chOff x="6012160" y="0"/>
            <a:chExt cx="3503171" cy="6597352"/>
          </a:xfrm>
        </p:grpSpPr>
        <p:pic>
          <p:nvPicPr>
            <p:cNvPr id="31767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869904">
              <a:off x="7201102" y="1737622"/>
              <a:ext cx="2314228" cy="2314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768" name="Picture 20" descr="новогодний клипарт (27)"/>
            <p:cNvPicPr>
              <a:picLocks noChangeAspect="1" noChangeArrowheads="1"/>
            </p:cNvPicPr>
            <p:nvPr/>
          </p:nvPicPr>
          <p:blipFill>
            <a:blip r:embed="rId4"/>
            <a:srcRect b="16667"/>
            <a:stretch>
              <a:fillRect/>
            </a:stretch>
          </p:blipFill>
          <p:spPr bwMode="auto">
            <a:xfrm flipH="1">
              <a:off x="7295597" y="5013176"/>
              <a:ext cx="1848403" cy="1584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769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869904">
              <a:off x="7201103" y="3465814"/>
              <a:ext cx="2314228" cy="2314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1770" name="Группа 50"/>
            <p:cNvGrpSpPr>
              <a:grpSpLocks/>
            </p:cNvGrpSpPr>
            <p:nvPr/>
          </p:nvGrpSpPr>
          <p:grpSpPr bwMode="auto">
            <a:xfrm flipH="1">
              <a:off x="7884368" y="2060848"/>
              <a:ext cx="1152128" cy="3770861"/>
              <a:chOff x="0" y="3087139"/>
              <a:chExt cx="1226477" cy="3770861"/>
            </a:xfrm>
          </p:grpSpPr>
          <p:pic>
            <p:nvPicPr>
              <p:cNvPr id="31772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/>
              <a:srcRect l="7292" r="7629" b="51384"/>
              <a:stretch>
                <a:fillRect/>
              </a:stretch>
            </p:blipFill>
            <p:spPr bwMode="auto">
              <a:xfrm rot="-6468717">
                <a:off x="-106684" y="3391813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1773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467544" y="6209928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1774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/>
              <a:srcRect l="7292" r="7629" b="51384"/>
              <a:stretch>
                <a:fillRect/>
              </a:stretch>
            </p:blipFill>
            <p:spPr bwMode="auto">
              <a:xfrm rot="-6468717">
                <a:off x="-287213" y="4471933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31775" name="Группа 29"/>
              <p:cNvGrpSpPr>
                <a:grpSpLocks/>
              </p:cNvGrpSpPr>
              <p:nvPr/>
            </p:nvGrpSpPr>
            <p:grpSpPr bwMode="auto">
              <a:xfrm>
                <a:off x="0" y="3429000"/>
                <a:ext cx="1226477" cy="3250332"/>
                <a:chOff x="107504" y="3429000"/>
                <a:chExt cx="1226477" cy="3250332"/>
              </a:xfrm>
            </p:grpSpPr>
            <p:pic>
              <p:nvPicPr>
                <p:cNvPr id="31776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251520" y="3429000"/>
                  <a:ext cx="648072" cy="6480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1777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323528" y="3861048"/>
                  <a:ext cx="946076" cy="94607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1778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 l="38893" t="51047" r="12491" b="2766"/>
                <a:stretch>
                  <a:fillRect/>
                </a:stretch>
              </p:blipFill>
              <p:spPr bwMode="auto">
                <a:xfrm rot="-3754525">
                  <a:off x="269212" y="4331852"/>
                  <a:ext cx="590480" cy="5609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1779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395536" y="4797152"/>
                  <a:ext cx="874068" cy="8740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1780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107504" y="5229200"/>
                  <a:ext cx="648072" cy="6480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1781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 l="38893" t="51047" r="12491" b="2766"/>
                <a:stretch>
                  <a:fillRect/>
                </a:stretch>
              </p:blipFill>
              <p:spPr bwMode="auto">
                <a:xfrm rot="-3754525">
                  <a:off x="485236" y="5627996"/>
                  <a:ext cx="590480" cy="5609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1782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107504" y="5949280"/>
                  <a:ext cx="730052" cy="73005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1783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 l="7292" r="7629" b="51384"/>
                <a:stretch>
                  <a:fillRect/>
                </a:stretch>
              </p:blipFill>
              <p:spPr bwMode="auto">
                <a:xfrm rot="-6468717">
                  <a:off x="216843" y="5408037"/>
                  <a:ext cx="1421812" cy="8124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pic>
          <p:nvPicPr>
            <p:cNvPr id="31771" name="Picture 24" descr="Изображение для плейкаста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 flipH="1">
              <a:off x="6012160" y="0"/>
              <a:ext cx="3131840" cy="25649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1748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/>
          <a:srcRect l="6598"/>
          <a:stretch>
            <a:fillRect/>
          </a:stretch>
        </p:blipFill>
        <p:spPr bwMode="auto">
          <a:xfrm>
            <a:off x="1331913" y="0"/>
            <a:ext cx="255587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80063" y="0"/>
            <a:ext cx="27368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350" y="620713"/>
            <a:ext cx="6408738" cy="79216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Ответь на вопросы</a:t>
            </a:r>
            <a:r>
              <a:rPr lang="ru-RU" sz="2400" b="1" dirty="0" smtClean="0">
                <a:solidFill>
                  <a:srgbClr val="FF0000"/>
                </a:solidFill>
              </a:rPr>
              <a:t>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31751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/>
          <a:srcRect b="95741"/>
          <a:stretch>
            <a:fillRect/>
          </a:stretch>
        </p:blipFill>
        <p:spPr bwMode="auto">
          <a:xfrm>
            <a:off x="395288" y="5876925"/>
            <a:ext cx="50403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2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/>
          <a:srcRect b="95741"/>
          <a:stretch>
            <a:fillRect/>
          </a:stretch>
        </p:blipFill>
        <p:spPr bwMode="auto">
          <a:xfrm>
            <a:off x="3779838" y="5876925"/>
            <a:ext cx="50403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3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/>
          <a:srcRect b="96449"/>
          <a:stretch>
            <a:fillRect/>
          </a:stretch>
        </p:blipFill>
        <p:spPr bwMode="auto">
          <a:xfrm>
            <a:off x="-180975" y="6318250"/>
            <a:ext cx="504031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4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/>
          <a:srcRect r="16438" b="96449"/>
          <a:stretch>
            <a:fillRect/>
          </a:stretch>
        </p:blipFill>
        <p:spPr bwMode="auto">
          <a:xfrm>
            <a:off x="4932363" y="6318250"/>
            <a:ext cx="42116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5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/>
          <a:srcRect r="16438" b="96449"/>
          <a:stretch>
            <a:fillRect/>
          </a:stretch>
        </p:blipFill>
        <p:spPr bwMode="auto">
          <a:xfrm>
            <a:off x="2195513" y="6318250"/>
            <a:ext cx="42116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6" name="Picture 32" descr="http://img0.liveinternet.ru/images/attach/c/2/65/644/65644528_02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227763" y="4581525"/>
            <a:ext cx="1662112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7" name="Picture 16" descr="новогодний клипарт (33)"/>
          <p:cNvPicPr>
            <a:picLocks noChangeAspect="1" noChangeArrowheads="1"/>
          </p:cNvPicPr>
          <p:nvPr/>
        </p:nvPicPr>
        <p:blipFill>
          <a:blip r:embed="rId11"/>
          <a:srcRect l="53333" t="39999"/>
          <a:stretch>
            <a:fillRect/>
          </a:stretch>
        </p:blipFill>
        <p:spPr bwMode="auto">
          <a:xfrm>
            <a:off x="1403350" y="5516563"/>
            <a:ext cx="839788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8" name="Picture 6" descr="http://img-fotki.yandex.ru/get/5805/svetlera.41/0_507b1_23052f13_XXXL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763713" y="5157788"/>
            <a:ext cx="1728787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9" name="Picture 2" descr="D:\Презентации\Математика\Умники и умницы 2 класс\Тетрадь 2 класс\Часть 1. 1- 18 урок\Image0042.JPG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2F4F1"/>
              </a:clrFrom>
              <a:clrTo>
                <a:srgbClr val="F2F4F1">
                  <a:alpha val="0"/>
                </a:srgbClr>
              </a:clrTo>
            </a:clrChange>
          </a:blip>
          <a:srcRect l="19882" t="25133" r="68884" b="66504"/>
          <a:stretch>
            <a:fillRect/>
          </a:stretch>
        </p:blipFill>
        <p:spPr bwMode="auto">
          <a:xfrm>
            <a:off x="2484438" y="1412875"/>
            <a:ext cx="1366837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0" name="Picture 2" descr="D:\Презентации\Математика\Умники и умницы 2 класс\Тетрадь 2 класс\Часть 1. 1- 18 урок\Image0042.JPG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1F2F6"/>
              </a:clrFrom>
              <a:clrTo>
                <a:srgbClr val="F1F2F6">
                  <a:alpha val="0"/>
                </a:srgbClr>
              </a:clrTo>
            </a:clrChange>
          </a:blip>
          <a:srcRect l="41161" t="25133" r="48518" b="66280"/>
          <a:stretch>
            <a:fillRect/>
          </a:stretch>
        </p:blipFill>
        <p:spPr bwMode="auto">
          <a:xfrm>
            <a:off x="5364163" y="1412875"/>
            <a:ext cx="1223962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1" name="Picture 2" descr="D:\Презентации\Математика\Умники и умницы 2 класс\Тетрадь 2 класс\Часть 1. 1- 18 урок\Image0042.JPG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AF8FD"/>
              </a:clrFrom>
              <a:clrTo>
                <a:srgbClr val="FAF8FD">
                  <a:alpha val="0"/>
                </a:srgbClr>
              </a:clrTo>
            </a:clrChange>
          </a:blip>
          <a:srcRect l="60080" t="26335" r="31738" b="65813"/>
          <a:stretch>
            <a:fillRect/>
          </a:stretch>
        </p:blipFill>
        <p:spPr bwMode="auto">
          <a:xfrm>
            <a:off x="2916238" y="3500438"/>
            <a:ext cx="1008062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2" name="Picture 2" descr="D:\Презентации\Математика\Умники и умницы 2 класс\Тетрадь 2 класс\Часть 1. 1- 18 урок\Image0042.JPG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DFDFB"/>
              </a:clrFrom>
              <a:clrTo>
                <a:srgbClr val="FDFDFB">
                  <a:alpha val="0"/>
                </a:srgbClr>
              </a:clrTo>
            </a:clrChange>
          </a:blip>
          <a:srcRect l="77708" t="26593" r="14400" b="65678"/>
          <a:stretch>
            <a:fillRect/>
          </a:stretch>
        </p:blipFill>
        <p:spPr bwMode="auto">
          <a:xfrm>
            <a:off x="4859338" y="3573463"/>
            <a:ext cx="9366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" name="Прямоугольник 65"/>
          <p:cNvSpPr/>
          <p:nvPr/>
        </p:nvSpPr>
        <p:spPr>
          <a:xfrm>
            <a:off x="2124075" y="2781300"/>
            <a:ext cx="2087563" cy="7191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0070C0"/>
                </a:solidFill>
              </a:rPr>
              <a:t>В</a:t>
            </a:r>
            <a:r>
              <a:rPr lang="ru-RU" sz="5400" b="1" dirty="0">
                <a:solidFill>
                  <a:srgbClr val="FF0000"/>
                </a:solidFill>
              </a:rPr>
              <a:t>аля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4932363" y="2781300"/>
            <a:ext cx="2087562" cy="7191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0070C0"/>
                </a:solidFill>
              </a:rPr>
              <a:t>В</a:t>
            </a:r>
            <a:r>
              <a:rPr lang="ru-RU" sz="5400" b="1" dirty="0">
                <a:solidFill>
                  <a:srgbClr val="FF0000"/>
                </a:solidFill>
              </a:rPr>
              <a:t>ася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2411413" y="4797425"/>
            <a:ext cx="2089150" cy="7191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0070C0"/>
                </a:solidFill>
              </a:rPr>
              <a:t>В</a:t>
            </a:r>
            <a:r>
              <a:rPr lang="ru-RU" sz="5400" b="1" dirty="0">
                <a:solidFill>
                  <a:srgbClr val="FF0000"/>
                </a:solidFill>
              </a:rPr>
              <a:t>ова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4500563" y="4797425"/>
            <a:ext cx="2087562" cy="7191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0070C0"/>
                </a:solidFill>
              </a:rPr>
              <a:t>в</a:t>
            </a:r>
            <a:r>
              <a:rPr lang="ru-RU" sz="5400" b="1" dirty="0">
                <a:solidFill>
                  <a:srgbClr val="FF0000"/>
                </a:solidFill>
              </a:rPr>
              <a:t>ода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68" grpId="0"/>
      <p:bldP spid="6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4" descr="http://s017.radikal.ru/i434/1112/f9/01f7874d4ed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08050"/>
            <a:ext cx="9105900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6" descr="новогодний клипарт (14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51725" y="476250"/>
            <a:ext cx="1692275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6" descr="новогодний клипарт (14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20713"/>
            <a:ext cx="1692275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18" descr="новогодний клипарт (2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115888"/>
            <a:ext cx="2376488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18" descr="новогодний клипарт (2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16688" y="115888"/>
            <a:ext cx="2376487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20" descr="Новый год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45720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20" descr="Новый год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27538" y="0"/>
            <a:ext cx="4716462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8229600" cy="6921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grpSp>
        <p:nvGrpSpPr>
          <p:cNvPr id="14345" name="Группа 49"/>
          <p:cNvGrpSpPr>
            <a:grpSpLocks/>
          </p:cNvGrpSpPr>
          <p:nvPr/>
        </p:nvGrpSpPr>
        <p:grpSpPr bwMode="auto">
          <a:xfrm>
            <a:off x="0" y="3087688"/>
            <a:ext cx="1227138" cy="3770312"/>
            <a:chOff x="0" y="3087139"/>
            <a:chExt cx="1226477" cy="3770861"/>
          </a:xfrm>
        </p:grpSpPr>
        <p:pic>
          <p:nvPicPr>
            <p:cNvPr id="14371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7"/>
            <a:srcRect l="7292" r="7629" b="51384"/>
            <a:stretch>
              <a:fillRect/>
            </a:stretch>
          </p:blipFill>
          <p:spPr bwMode="auto">
            <a:xfrm rot="-6468717">
              <a:off x="-106684" y="3391813"/>
              <a:ext cx="1421812" cy="812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72" name="Picture 2" descr="новогодний клипарт (32)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67544" y="6209928"/>
              <a:ext cx="648072" cy="648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73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7"/>
            <a:srcRect l="7292" r="7629" b="51384"/>
            <a:stretch>
              <a:fillRect/>
            </a:stretch>
          </p:blipFill>
          <p:spPr bwMode="auto">
            <a:xfrm rot="-6468717">
              <a:off x="-287213" y="4471933"/>
              <a:ext cx="1421812" cy="812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4374" name="Группа 29"/>
            <p:cNvGrpSpPr>
              <a:grpSpLocks/>
            </p:cNvGrpSpPr>
            <p:nvPr/>
          </p:nvGrpSpPr>
          <p:grpSpPr bwMode="auto">
            <a:xfrm>
              <a:off x="0" y="3429000"/>
              <a:ext cx="1226477" cy="3250332"/>
              <a:chOff x="107504" y="3429000"/>
              <a:chExt cx="1226477" cy="3250332"/>
            </a:xfrm>
          </p:grpSpPr>
          <p:pic>
            <p:nvPicPr>
              <p:cNvPr id="14375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51520" y="3429000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376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23528" y="3861048"/>
                <a:ext cx="946076" cy="9460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377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38893" t="51047" r="12491" b="2766"/>
              <a:stretch>
                <a:fillRect/>
              </a:stretch>
            </p:blipFill>
            <p:spPr bwMode="auto">
              <a:xfrm rot="-3754525">
                <a:off x="269212" y="4331852"/>
                <a:ext cx="590480" cy="5609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378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95536" y="4797152"/>
                <a:ext cx="874068" cy="8740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379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107504" y="5229200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380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38893" t="51047" r="12491" b="2766"/>
              <a:stretch>
                <a:fillRect/>
              </a:stretch>
            </p:blipFill>
            <p:spPr bwMode="auto">
              <a:xfrm rot="-3754525">
                <a:off x="485236" y="5627996"/>
                <a:ext cx="590480" cy="5609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381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107504" y="5949280"/>
                <a:ext cx="730052" cy="7300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382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7292" r="7629" b="51384"/>
              <a:stretch>
                <a:fillRect/>
              </a:stretch>
            </p:blipFill>
            <p:spPr bwMode="auto">
              <a:xfrm rot="-6468717">
                <a:off x="216843" y="5408037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14346" name="Picture 8" descr="новогодний клипарт (59)"/>
          <p:cNvPicPr>
            <a:picLocks noChangeAspect="1" noChangeArrowheads="1"/>
          </p:cNvPicPr>
          <p:nvPr/>
        </p:nvPicPr>
        <p:blipFill>
          <a:blip r:embed="rId7"/>
          <a:srcRect l="7292" r="7629" b="51384"/>
          <a:stretch>
            <a:fillRect/>
          </a:stretch>
        </p:blipFill>
        <p:spPr bwMode="auto">
          <a:xfrm rot="-9779133">
            <a:off x="5524500" y="306388"/>
            <a:ext cx="1420813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347" name="Группа 50"/>
          <p:cNvGrpSpPr>
            <a:grpSpLocks/>
          </p:cNvGrpSpPr>
          <p:nvPr/>
        </p:nvGrpSpPr>
        <p:grpSpPr bwMode="auto">
          <a:xfrm flipH="1">
            <a:off x="7991475" y="3087688"/>
            <a:ext cx="1152525" cy="3770312"/>
            <a:chOff x="0" y="3087139"/>
            <a:chExt cx="1226477" cy="3770861"/>
          </a:xfrm>
        </p:grpSpPr>
        <p:pic>
          <p:nvPicPr>
            <p:cNvPr id="14359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7"/>
            <a:srcRect l="7292" r="7629" b="51384"/>
            <a:stretch>
              <a:fillRect/>
            </a:stretch>
          </p:blipFill>
          <p:spPr bwMode="auto">
            <a:xfrm rot="-6468717">
              <a:off x="-106684" y="3391813"/>
              <a:ext cx="1421812" cy="812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60" name="Picture 2" descr="новогодний клипарт (32)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67544" y="6209928"/>
              <a:ext cx="648072" cy="648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61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7"/>
            <a:srcRect l="7292" r="7629" b="51384"/>
            <a:stretch>
              <a:fillRect/>
            </a:stretch>
          </p:blipFill>
          <p:spPr bwMode="auto">
            <a:xfrm rot="-6468717">
              <a:off x="-287213" y="4471933"/>
              <a:ext cx="1421812" cy="812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4362" name="Группа 29"/>
            <p:cNvGrpSpPr>
              <a:grpSpLocks/>
            </p:cNvGrpSpPr>
            <p:nvPr/>
          </p:nvGrpSpPr>
          <p:grpSpPr bwMode="auto">
            <a:xfrm>
              <a:off x="0" y="3429000"/>
              <a:ext cx="1226477" cy="3250332"/>
              <a:chOff x="107504" y="3429000"/>
              <a:chExt cx="1226477" cy="3250332"/>
            </a:xfrm>
          </p:grpSpPr>
          <p:pic>
            <p:nvPicPr>
              <p:cNvPr id="14363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51520" y="3429000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364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23528" y="3861048"/>
                <a:ext cx="946076" cy="9460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365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38893" t="51047" r="12491" b="2766"/>
              <a:stretch>
                <a:fillRect/>
              </a:stretch>
            </p:blipFill>
            <p:spPr bwMode="auto">
              <a:xfrm rot="-3754525">
                <a:off x="269212" y="4331852"/>
                <a:ext cx="590480" cy="5609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366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95536" y="4797152"/>
                <a:ext cx="874068" cy="8740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367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107504" y="5229200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368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38893" t="51047" r="12491" b="2766"/>
              <a:stretch>
                <a:fillRect/>
              </a:stretch>
            </p:blipFill>
            <p:spPr bwMode="auto">
              <a:xfrm rot="-3754525">
                <a:off x="485236" y="5627996"/>
                <a:ext cx="590480" cy="5609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369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107504" y="5949280"/>
                <a:ext cx="730052" cy="7300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370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7292" r="7629" b="51384"/>
              <a:stretch>
                <a:fillRect/>
              </a:stretch>
            </p:blipFill>
            <p:spPr bwMode="auto">
              <a:xfrm rot="-6468717">
                <a:off x="216843" y="5408037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14348" name="Picture 8" descr="новогодний клипарт (59)"/>
          <p:cNvPicPr>
            <a:picLocks noChangeAspect="1" noChangeArrowheads="1"/>
          </p:cNvPicPr>
          <p:nvPr/>
        </p:nvPicPr>
        <p:blipFill>
          <a:blip r:embed="rId7"/>
          <a:srcRect l="7292" r="7629" b="51384"/>
          <a:stretch>
            <a:fillRect/>
          </a:stretch>
        </p:blipFill>
        <p:spPr bwMode="auto">
          <a:xfrm rot="9982042" flipH="1">
            <a:off x="2124075" y="369888"/>
            <a:ext cx="1636713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" name="Picture 28" descr="http://img1.liveinternet.ru/images/attach/c/2/65/645/65645746_48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763713" y="3573463"/>
            <a:ext cx="1944687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" name="Picture 26" descr="http://img1.liveinternet.ru/images/attach/c/2/65/645/65645740_47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724525" y="3933825"/>
            <a:ext cx="1874838" cy="235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1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563938" y="2852738"/>
            <a:ext cx="2332037" cy="293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Выноска-облако 2"/>
          <p:cNvSpPr/>
          <p:nvPr/>
        </p:nvSpPr>
        <p:spPr>
          <a:xfrm>
            <a:off x="1187450" y="836613"/>
            <a:ext cx="3816350" cy="2043112"/>
          </a:xfrm>
          <a:prstGeom prst="cloudCallout">
            <a:avLst>
              <a:gd name="adj1" fmla="val -9248"/>
              <a:gd name="adj2" fmla="val 82354"/>
            </a:avLst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Назови профессию Айболита?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4859338" y="1268413"/>
            <a:ext cx="3168650" cy="1512887"/>
          </a:xfrm>
          <a:prstGeom prst="cloudCallout">
            <a:avLst>
              <a:gd name="adj1" fmla="val 7458"/>
              <a:gd name="adj2" fmla="val 12275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Доктор.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4354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3"/>
          <a:srcRect b="96449"/>
          <a:stretch>
            <a:fillRect/>
          </a:stretch>
        </p:blipFill>
        <p:spPr bwMode="auto">
          <a:xfrm>
            <a:off x="468313" y="6092825"/>
            <a:ext cx="56165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5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3"/>
          <a:srcRect b="96449"/>
          <a:stretch>
            <a:fillRect/>
          </a:stretch>
        </p:blipFill>
        <p:spPr bwMode="auto">
          <a:xfrm>
            <a:off x="3635375" y="6318250"/>
            <a:ext cx="504031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6" name="Picture 6" descr="http://img-fotki.yandex.ru/get/5805/svetlera.41/0_507b1_23052f13_XXXL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804025" y="5322888"/>
            <a:ext cx="1962150" cy="15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7" name="Picture 8" descr="http://img-fotki.yandex.ru/get/4513/svetlera.3e/0_506fe_1ea709bb_XXXL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39750" y="5057775"/>
            <a:ext cx="13493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10" descr="http://img0.liveinternet.ru/images/attach/c/7/95/803/95803072_75392406_51124c6efdb3.jpg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838" y="3644900"/>
            <a:ext cx="1838325" cy="275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2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8" y="0"/>
            <a:ext cx="27368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770" name="Группа 33"/>
          <p:cNvGrpSpPr>
            <a:grpSpLocks/>
          </p:cNvGrpSpPr>
          <p:nvPr/>
        </p:nvGrpSpPr>
        <p:grpSpPr bwMode="auto">
          <a:xfrm>
            <a:off x="6011863" y="0"/>
            <a:ext cx="3503612" cy="6597650"/>
            <a:chOff x="6012160" y="0"/>
            <a:chExt cx="3503171" cy="6597352"/>
          </a:xfrm>
        </p:grpSpPr>
        <p:pic>
          <p:nvPicPr>
            <p:cNvPr id="32808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869904">
              <a:off x="7201102" y="1737622"/>
              <a:ext cx="2314228" cy="2314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809" name="Picture 20" descr="новогодний клипарт (27)"/>
            <p:cNvPicPr>
              <a:picLocks noChangeAspect="1" noChangeArrowheads="1"/>
            </p:cNvPicPr>
            <p:nvPr/>
          </p:nvPicPr>
          <p:blipFill>
            <a:blip r:embed="rId4"/>
            <a:srcRect b="16667"/>
            <a:stretch>
              <a:fillRect/>
            </a:stretch>
          </p:blipFill>
          <p:spPr bwMode="auto">
            <a:xfrm flipH="1">
              <a:off x="7295597" y="5013176"/>
              <a:ext cx="1848403" cy="1584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810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869904">
              <a:off x="7201103" y="3465814"/>
              <a:ext cx="2314228" cy="2314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2811" name="Группа 50"/>
            <p:cNvGrpSpPr>
              <a:grpSpLocks/>
            </p:cNvGrpSpPr>
            <p:nvPr/>
          </p:nvGrpSpPr>
          <p:grpSpPr bwMode="auto">
            <a:xfrm flipH="1">
              <a:off x="7884368" y="2060848"/>
              <a:ext cx="1152128" cy="3770861"/>
              <a:chOff x="0" y="3087139"/>
              <a:chExt cx="1226477" cy="3770861"/>
            </a:xfrm>
          </p:grpSpPr>
          <p:pic>
            <p:nvPicPr>
              <p:cNvPr id="32813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/>
              <a:srcRect l="7292" r="7629" b="51384"/>
              <a:stretch>
                <a:fillRect/>
              </a:stretch>
            </p:blipFill>
            <p:spPr bwMode="auto">
              <a:xfrm rot="-6468717">
                <a:off x="-106684" y="3391813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2814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467544" y="6209928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2815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/>
              <a:srcRect l="7292" r="7629" b="51384"/>
              <a:stretch>
                <a:fillRect/>
              </a:stretch>
            </p:blipFill>
            <p:spPr bwMode="auto">
              <a:xfrm rot="-6468717">
                <a:off x="-287213" y="4471933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32816" name="Группа 29"/>
              <p:cNvGrpSpPr>
                <a:grpSpLocks/>
              </p:cNvGrpSpPr>
              <p:nvPr/>
            </p:nvGrpSpPr>
            <p:grpSpPr bwMode="auto">
              <a:xfrm>
                <a:off x="0" y="3429000"/>
                <a:ext cx="1226477" cy="3250332"/>
                <a:chOff x="107504" y="3429000"/>
                <a:chExt cx="1226477" cy="3250332"/>
              </a:xfrm>
            </p:grpSpPr>
            <p:pic>
              <p:nvPicPr>
                <p:cNvPr id="32817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251520" y="3429000"/>
                  <a:ext cx="648072" cy="6480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2818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323528" y="3861048"/>
                  <a:ext cx="946076" cy="94607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2819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 l="38893" t="51047" r="12491" b="2766"/>
                <a:stretch>
                  <a:fillRect/>
                </a:stretch>
              </p:blipFill>
              <p:spPr bwMode="auto">
                <a:xfrm rot="-3754525">
                  <a:off x="269212" y="4331852"/>
                  <a:ext cx="590480" cy="5609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2820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395536" y="4797152"/>
                  <a:ext cx="874068" cy="8740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2821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107504" y="5229200"/>
                  <a:ext cx="648072" cy="6480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2822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 l="38893" t="51047" r="12491" b="2766"/>
                <a:stretch>
                  <a:fillRect/>
                </a:stretch>
              </p:blipFill>
              <p:spPr bwMode="auto">
                <a:xfrm rot="-3754525">
                  <a:off x="485236" y="5627996"/>
                  <a:ext cx="590480" cy="5609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2823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107504" y="5949280"/>
                  <a:ext cx="730052" cy="73005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2824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 l="7292" r="7629" b="51384"/>
                <a:stretch>
                  <a:fillRect/>
                </a:stretch>
              </p:blipFill>
              <p:spPr bwMode="auto">
                <a:xfrm rot="-6468717">
                  <a:off x="216843" y="5408037"/>
                  <a:ext cx="1421812" cy="8124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pic>
          <p:nvPicPr>
            <p:cNvPr id="32812" name="Picture 24" descr="Изображение для плейкаста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 flipH="1">
              <a:off x="6012160" y="0"/>
              <a:ext cx="3131840" cy="25649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2771" name="Группа 34"/>
          <p:cNvGrpSpPr>
            <a:grpSpLocks/>
          </p:cNvGrpSpPr>
          <p:nvPr/>
        </p:nvGrpSpPr>
        <p:grpSpPr bwMode="auto">
          <a:xfrm flipH="1">
            <a:off x="-396875" y="0"/>
            <a:ext cx="3600450" cy="6597650"/>
            <a:chOff x="6012160" y="0"/>
            <a:chExt cx="3503171" cy="6597352"/>
          </a:xfrm>
        </p:grpSpPr>
        <p:pic>
          <p:nvPicPr>
            <p:cNvPr id="32791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869904">
              <a:off x="7201102" y="1737622"/>
              <a:ext cx="2314228" cy="2314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792" name="Picture 20" descr="новогодний клипарт (27)"/>
            <p:cNvPicPr>
              <a:picLocks noChangeAspect="1" noChangeArrowheads="1"/>
            </p:cNvPicPr>
            <p:nvPr/>
          </p:nvPicPr>
          <p:blipFill>
            <a:blip r:embed="rId4"/>
            <a:srcRect b="16667"/>
            <a:stretch>
              <a:fillRect/>
            </a:stretch>
          </p:blipFill>
          <p:spPr bwMode="auto">
            <a:xfrm flipH="1">
              <a:off x="7295597" y="5013176"/>
              <a:ext cx="1848403" cy="1584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793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869904">
              <a:off x="7201103" y="3465814"/>
              <a:ext cx="2314228" cy="2314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2794" name="Группа 50"/>
            <p:cNvGrpSpPr>
              <a:grpSpLocks/>
            </p:cNvGrpSpPr>
            <p:nvPr/>
          </p:nvGrpSpPr>
          <p:grpSpPr bwMode="auto">
            <a:xfrm flipH="1">
              <a:off x="7884368" y="2060848"/>
              <a:ext cx="1152128" cy="3770861"/>
              <a:chOff x="0" y="3087139"/>
              <a:chExt cx="1226477" cy="3770861"/>
            </a:xfrm>
          </p:grpSpPr>
          <p:pic>
            <p:nvPicPr>
              <p:cNvPr id="32796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/>
              <a:srcRect l="7292" r="7629" b="51384"/>
              <a:stretch>
                <a:fillRect/>
              </a:stretch>
            </p:blipFill>
            <p:spPr bwMode="auto">
              <a:xfrm rot="-6468717">
                <a:off x="-106684" y="3391813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2797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467544" y="6209928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2798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/>
              <a:srcRect l="7292" r="7629" b="51384"/>
              <a:stretch>
                <a:fillRect/>
              </a:stretch>
            </p:blipFill>
            <p:spPr bwMode="auto">
              <a:xfrm rot="-6468717">
                <a:off x="-287213" y="4471933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32799" name="Группа 29"/>
              <p:cNvGrpSpPr>
                <a:grpSpLocks/>
              </p:cNvGrpSpPr>
              <p:nvPr/>
            </p:nvGrpSpPr>
            <p:grpSpPr bwMode="auto">
              <a:xfrm>
                <a:off x="0" y="3429000"/>
                <a:ext cx="1226477" cy="3250332"/>
                <a:chOff x="107504" y="3429000"/>
                <a:chExt cx="1226477" cy="3250332"/>
              </a:xfrm>
            </p:grpSpPr>
            <p:pic>
              <p:nvPicPr>
                <p:cNvPr id="32800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251520" y="3429000"/>
                  <a:ext cx="648072" cy="6480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2801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323528" y="3861048"/>
                  <a:ext cx="946076" cy="94607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2802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 l="38893" t="51047" r="12491" b="2766"/>
                <a:stretch>
                  <a:fillRect/>
                </a:stretch>
              </p:blipFill>
              <p:spPr bwMode="auto">
                <a:xfrm rot="-3754525">
                  <a:off x="269212" y="4331852"/>
                  <a:ext cx="590480" cy="5609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2803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395536" y="4797152"/>
                  <a:ext cx="874068" cy="8740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2804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107504" y="5229200"/>
                  <a:ext cx="648072" cy="6480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2805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 l="38893" t="51047" r="12491" b="2766"/>
                <a:stretch>
                  <a:fillRect/>
                </a:stretch>
              </p:blipFill>
              <p:spPr bwMode="auto">
                <a:xfrm rot="-3754525">
                  <a:off x="485236" y="5627996"/>
                  <a:ext cx="590480" cy="5609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2806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107504" y="5949280"/>
                  <a:ext cx="730052" cy="73005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2807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 l="7292" r="7629" b="51384"/>
                <a:stretch>
                  <a:fillRect/>
                </a:stretch>
              </p:blipFill>
              <p:spPr bwMode="auto">
                <a:xfrm rot="-6468717">
                  <a:off x="216843" y="5408037"/>
                  <a:ext cx="1421812" cy="8124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pic>
          <p:nvPicPr>
            <p:cNvPr id="32795" name="Picture 24" descr="Изображение для плейкаста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 flipH="1">
              <a:off x="6012160" y="0"/>
              <a:ext cx="3131840" cy="25649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2772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/>
          <a:srcRect l="6598"/>
          <a:stretch>
            <a:fillRect/>
          </a:stretch>
        </p:blipFill>
        <p:spPr bwMode="auto">
          <a:xfrm>
            <a:off x="1331913" y="0"/>
            <a:ext cx="255587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80063" y="0"/>
            <a:ext cx="27368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350" y="620713"/>
            <a:ext cx="6408738" cy="79216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Ответь на вопросы</a:t>
            </a:r>
            <a:r>
              <a:rPr lang="ru-RU" sz="2400" b="1" dirty="0" smtClean="0">
                <a:solidFill>
                  <a:srgbClr val="FF0000"/>
                </a:solidFill>
              </a:rPr>
              <a:t>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32775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/>
          <a:srcRect b="95741"/>
          <a:stretch>
            <a:fillRect/>
          </a:stretch>
        </p:blipFill>
        <p:spPr bwMode="auto">
          <a:xfrm>
            <a:off x="395288" y="5876925"/>
            <a:ext cx="50403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6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/>
          <a:srcRect b="95741"/>
          <a:stretch>
            <a:fillRect/>
          </a:stretch>
        </p:blipFill>
        <p:spPr bwMode="auto">
          <a:xfrm>
            <a:off x="3779838" y="5876925"/>
            <a:ext cx="50403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7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/>
          <a:srcRect b="96449"/>
          <a:stretch>
            <a:fillRect/>
          </a:stretch>
        </p:blipFill>
        <p:spPr bwMode="auto">
          <a:xfrm>
            <a:off x="-180975" y="6318250"/>
            <a:ext cx="504031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8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/>
          <a:srcRect r="16438" b="96449"/>
          <a:stretch>
            <a:fillRect/>
          </a:stretch>
        </p:blipFill>
        <p:spPr bwMode="auto">
          <a:xfrm>
            <a:off x="4932363" y="6318250"/>
            <a:ext cx="42116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9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/>
          <a:srcRect r="16438" b="96449"/>
          <a:stretch>
            <a:fillRect/>
          </a:stretch>
        </p:blipFill>
        <p:spPr bwMode="auto">
          <a:xfrm>
            <a:off x="2195513" y="6318250"/>
            <a:ext cx="42116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0" name="Picture 32" descr="http://img0.liveinternet.ru/images/attach/c/2/65/644/65644528_02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875463" y="4581525"/>
            <a:ext cx="1662112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1" name="Picture 16" descr="новогодний клипарт (33)"/>
          <p:cNvPicPr>
            <a:picLocks noChangeAspect="1" noChangeArrowheads="1"/>
          </p:cNvPicPr>
          <p:nvPr/>
        </p:nvPicPr>
        <p:blipFill>
          <a:blip r:embed="rId11"/>
          <a:srcRect l="53333" t="39999"/>
          <a:stretch>
            <a:fillRect/>
          </a:stretch>
        </p:blipFill>
        <p:spPr bwMode="auto">
          <a:xfrm>
            <a:off x="1403350" y="5516563"/>
            <a:ext cx="839788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2" name="Picture 6" descr="http://img-fotki.yandex.ru/get/5805/svetlera.41/0_507b1_23052f13_XXXL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763713" y="5157788"/>
            <a:ext cx="1728787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3" name="Picture 2" descr="D:\Презентации\Математика\Умники и умницы 2 класс\Тетрадь 2 класс\Часть 1. 1- 18 урок\Image0042.JPG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EAE9EE"/>
              </a:clrFrom>
              <a:clrTo>
                <a:srgbClr val="EAE9EE">
                  <a:alpha val="0"/>
                </a:srgbClr>
              </a:clrTo>
            </a:clrChange>
          </a:blip>
          <a:srcRect l="20534" t="38356" r="72086" b="53641"/>
          <a:stretch>
            <a:fillRect/>
          </a:stretch>
        </p:blipFill>
        <p:spPr bwMode="auto">
          <a:xfrm>
            <a:off x="2124075" y="1125538"/>
            <a:ext cx="1079500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" name="Прямоугольник 65"/>
          <p:cNvSpPr/>
          <p:nvPr/>
        </p:nvSpPr>
        <p:spPr>
          <a:xfrm>
            <a:off x="1692275" y="2492375"/>
            <a:ext cx="2087563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в</a:t>
            </a:r>
            <a:r>
              <a:rPr lang="ru-RU" sz="5400" b="1" dirty="0">
                <a:solidFill>
                  <a:srgbClr val="0070C0"/>
                </a:solidFill>
              </a:rPr>
              <a:t>о</a:t>
            </a:r>
            <a:r>
              <a:rPr lang="ru-RU" sz="5400" b="1" dirty="0">
                <a:solidFill>
                  <a:srgbClr val="FF0000"/>
                </a:solidFill>
              </a:rPr>
              <a:t>лк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4932363" y="1412875"/>
            <a:ext cx="2087562" cy="13684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u="sng" dirty="0">
                <a:solidFill>
                  <a:schemeClr val="tx1"/>
                </a:solidFill>
              </a:rPr>
              <a:t>ША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ТА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4859338" y="2708275"/>
            <a:ext cx="2449512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0070C0"/>
                </a:solidFill>
              </a:rPr>
              <a:t>На</a:t>
            </a:r>
            <a:r>
              <a:rPr lang="ru-RU" sz="5400" b="1" dirty="0">
                <a:solidFill>
                  <a:srgbClr val="FF0000"/>
                </a:solidFill>
              </a:rPr>
              <a:t>таша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1835150" y="3284538"/>
            <a:ext cx="2089150" cy="13684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u="sng" dirty="0">
                <a:solidFill>
                  <a:schemeClr val="tx1"/>
                </a:solidFill>
              </a:rPr>
              <a:t>_ПА_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МКА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4500563" y="3429000"/>
            <a:ext cx="2087562" cy="13684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u="sng" dirty="0">
                <a:solidFill>
                  <a:schemeClr val="tx1"/>
                </a:solidFill>
              </a:rPr>
              <a:t>_А_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НАС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1476375" y="4581525"/>
            <a:ext cx="2951163" cy="7191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па</a:t>
            </a:r>
            <a:r>
              <a:rPr lang="ru-RU" sz="5400" b="1" dirty="0">
                <a:solidFill>
                  <a:srgbClr val="0070C0"/>
                </a:solidFill>
              </a:rPr>
              <a:t>на</a:t>
            </a:r>
            <a:r>
              <a:rPr lang="ru-RU" sz="5400" b="1" dirty="0">
                <a:solidFill>
                  <a:srgbClr val="FF0000"/>
                </a:solidFill>
              </a:rPr>
              <a:t>мка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4500563" y="4652963"/>
            <a:ext cx="2447925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а</a:t>
            </a:r>
            <a:r>
              <a:rPr lang="ru-RU" sz="5400" b="1" dirty="0">
                <a:solidFill>
                  <a:srgbClr val="0070C0"/>
                </a:solidFill>
              </a:rPr>
              <a:t>на</a:t>
            </a:r>
            <a:r>
              <a:rPr lang="ru-RU" sz="5400" b="1" dirty="0">
                <a:solidFill>
                  <a:srgbClr val="FF0000"/>
                </a:solidFill>
              </a:rPr>
              <a:t>нас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8" grpId="0"/>
      <p:bldP spid="71" grpId="0"/>
      <p:bldP spid="7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8" y="0"/>
            <a:ext cx="27368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3794" name="Группа 33"/>
          <p:cNvGrpSpPr>
            <a:grpSpLocks/>
          </p:cNvGrpSpPr>
          <p:nvPr/>
        </p:nvGrpSpPr>
        <p:grpSpPr bwMode="auto">
          <a:xfrm>
            <a:off x="6011863" y="0"/>
            <a:ext cx="3503612" cy="6597650"/>
            <a:chOff x="6012160" y="0"/>
            <a:chExt cx="3503171" cy="6597352"/>
          </a:xfrm>
        </p:grpSpPr>
        <p:pic>
          <p:nvPicPr>
            <p:cNvPr id="33827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869904">
              <a:off x="7201102" y="1737622"/>
              <a:ext cx="2314228" cy="2314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828" name="Picture 20" descr="новогодний клипарт (27)"/>
            <p:cNvPicPr>
              <a:picLocks noChangeAspect="1" noChangeArrowheads="1"/>
            </p:cNvPicPr>
            <p:nvPr/>
          </p:nvPicPr>
          <p:blipFill>
            <a:blip r:embed="rId4"/>
            <a:srcRect b="16667"/>
            <a:stretch>
              <a:fillRect/>
            </a:stretch>
          </p:blipFill>
          <p:spPr bwMode="auto">
            <a:xfrm flipH="1">
              <a:off x="7295597" y="5013176"/>
              <a:ext cx="1848403" cy="1584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829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869904">
              <a:off x="7201103" y="3465814"/>
              <a:ext cx="2314228" cy="2314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3830" name="Группа 50"/>
            <p:cNvGrpSpPr>
              <a:grpSpLocks/>
            </p:cNvGrpSpPr>
            <p:nvPr/>
          </p:nvGrpSpPr>
          <p:grpSpPr bwMode="auto">
            <a:xfrm flipH="1">
              <a:off x="7884368" y="2060848"/>
              <a:ext cx="1152128" cy="3770861"/>
              <a:chOff x="0" y="3087139"/>
              <a:chExt cx="1226477" cy="3770861"/>
            </a:xfrm>
          </p:grpSpPr>
          <p:pic>
            <p:nvPicPr>
              <p:cNvPr id="33832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/>
              <a:srcRect l="7292" r="7629" b="51384"/>
              <a:stretch>
                <a:fillRect/>
              </a:stretch>
            </p:blipFill>
            <p:spPr bwMode="auto">
              <a:xfrm rot="-6468717">
                <a:off x="-106684" y="3391813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3833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467544" y="6209928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3834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/>
              <a:srcRect l="7292" r="7629" b="51384"/>
              <a:stretch>
                <a:fillRect/>
              </a:stretch>
            </p:blipFill>
            <p:spPr bwMode="auto">
              <a:xfrm rot="-6468717">
                <a:off x="-287213" y="4471933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33835" name="Группа 29"/>
              <p:cNvGrpSpPr>
                <a:grpSpLocks/>
              </p:cNvGrpSpPr>
              <p:nvPr/>
            </p:nvGrpSpPr>
            <p:grpSpPr bwMode="auto">
              <a:xfrm>
                <a:off x="0" y="3429000"/>
                <a:ext cx="1226477" cy="3250332"/>
                <a:chOff x="107504" y="3429000"/>
                <a:chExt cx="1226477" cy="3250332"/>
              </a:xfrm>
            </p:grpSpPr>
            <p:pic>
              <p:nvPicPr>
                <p:cNvPr id="33836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251520" y="3429000"/>
                  <a:ext cx="648072" cy="6480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3837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323528" y="3861048"/>
                  <a:ext cx="946076" cy="94607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3838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 l="38893" t="51047" r="12491" b="2766"/>
                <a:stretch>
                  <a:fillRect/>
                </a:stretch>
              </p:blipFill>
              <p:spPr bwMode="auto">
                <a:xfrm rot="-3754525">
                  <a:off x="269212" y="4331852"/>
                  <a:ext cx="590480" cy="5609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3839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395536" y="4797152"/>
                  <a:ext cx="874068" cy="8740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3840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107504" y="5229200"/>
                  <a:ext cx="648072" cy="6480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3841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 l="38893" t="51047" r="12491" b="2766"/>
                <a:stretch>
                  <a:fillRect/>
                </a:stretch>
              </p:blipFill>
              <p:spPr bwMode="auto">
                <a:xfrm rot="-3754525">
                  <a:off x="485236" y="5627996"/>
                  <a:ext cx="590480" cy="5609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3842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107504" y="5949280"/>
                  <a:ext cx="730052" cy="73005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3843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 l="7292" r="7629" b="51384"/>
                <a:stretch>
                  <a:fillRect/>
                </a:stretch>
              </p:blipFill>
              <p:spPr bwMode="auto">
                <a:xfrm rot="-6468717">
                  <a:off x="216843" y="5408037"/>
                  <a:ext cx="1421812" cy="8124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pic>
          <p:nvPicPr>
            <p:cNvPr id="33831" name="Picture 24" descr="Изображение для плейкаста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 flipH="1">
              <a:off x="6012160" y="0"/>
              <a:ext cx="3131840" cy="25649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3795" name="Группа 34"/>
          <p:cNvGrpSpPr>
            <a:grpSpLocks/>
          </p:cNvGrpSpPr>
          <p:nvPr/>
        </p:nvGrpSpPr>
        <p:grpSpPr bwMode="auto">
          <a:xfrm flipH="1">
            <a:off x="-396875" y="0"/>
            <a:ext cx="3600450" cy="6597650"/>
            <a:chOff x="6012160" y="0"/>
            <a:chExt cx="3503171" cy="6597352"/>
          </a:xfrm>
        </p:grpSpPr>
        <p:pic>
          <p:nvPicPr>
            <p:cNvPr id="33810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869904">
              <a:off x="7201102" y="1737622"/>
              <a:ext cx="2314228" cy="2314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811" name="Picture 20" descr="новогодний клипарт (27)"/>
            <p:cNvPicPr>
              <a:picLocks noChangeAspect="1" noChangeArrowheads="1"/>
            </p:cNvPicPr>
            <p:nvPr/>
          </p:nvPicPr>
          <p:blipFill>
            <a:blip r:embed="rId4"/>
            <a:srcRect b="16667"/>
            <a:stretch>
              <a:fillRect/>
            </a:stretch>
          </p:blipFill>
          <p:spPr bwMode="auto">
            <a:xfrm flipH="1">
              <a:off x="7295597" y="5013176"/>
              <a:ext cx="1848403" cy="1584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812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869904">
              <a:off x="7201103" y="3465814"/>
              <a:ext cx="2314228" cy="2314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3813" name="Группа 50"/>
            <p:cNvGrpSpPr>
              <a:grpSpLocks/>
            </p:cNvGrpSpPr>
            <p:nvPr/>
          </p:nvGrpSpPr>
          <p:grpSpPr bwMode="auto">
            <a:xfrm flipH="1">
              <a:off x="7884368" y="2060848"/>
              <a:ext cx="1152128" cy="3770861"/>
              <a:chOff x="0" y="3087139"/>
              <a:chExt cx="1226477" cy="3770861"/>
            </a:xfrm>
          </p:grpSpPr>
          <p:pic>
            <p:nvPicPr>
              <p:cNvPr id="33815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/>
              <a:srcRect l="7292" r="7629" b="51384"/>
              <a:stretch>
                <a:fillRect/>
              </a:stretch>
            </p:blipFill>
            <p:spPr bwMode="auto">
              <a:xfrm rot="-6468717">
                <a:off x="-106684" y="3391813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3816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467544" y="6209928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3817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/>
              <a:srcRect l="7292" r="7629" b="51384"/>
              <a:stretch>
                <a:fillRect/>
              </a:stretch>
            </p:blipFill>
            <p:spPr bwMode="auto">
              <a:xfrm rot="-6468717">
                <a:off x="-287213" y="4471933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33818" name="Группа 29"/>
              <p:cNvGrpSpPr>
                <a:grpSpLocks/>
              </p:cNvGrpSpPr>
              <p:nvPr/>
            </p:nvGrpSpPr>
            <p:grpSpPr bwMode="auto">
              <a:xfrm>
                <a:off x="0" y="3429000"/>
                <a:ext cx="1226477" cy="3250332"/>
                <a:chOff x="107504" y="3429000"/>
                <a:chExt cx="1226477" cy="3250332"/>
              </a:xfrm>
            </p:grpSpPr>
            <p:pic>
              <p:nvPicPr>
                <p:cNvPr id="33819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251520" y="3429000"/>
                  <a:ext cx="648072" cy="6480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3820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323528" y="3861048"/>
                  <a:ext cx="946076" cy="94607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3821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 l="38893" t="51047" r="12491" b="2766"/>
                <a:stretch>
                  <a:fillRect/>
                </a:stretch>
              </p:blipFill>
              <p:spPr bwMode="auto">
                <a:xfrm rot="-3754525">
                  <a:off x="269212" y="4331852"/>
                  <a:ext cx="590480" cy="5609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3822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395536" y="4797152"/>
                  <a:ext cx="874068" cy="8740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3823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107504" y="5229200"/>
                  <a:ext cx="648072" cy="6480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3824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 l="38893" t="51047" r="12491" b="2766"/>
                <a:stretch>
                  <a:fillRect/>
                </a:stretch>
              </p:blipFill>
              <p:spPr bwMode="auto">
                <a:xfrm rot="-3754525">
                  <a:off x="485236" y="5627996"/>
                  <a:ext cx="590480" cy="5609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3825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107504" y="5949280"/>
                  <a:ext cx="730052" cy="73005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3826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 l="7292" r="7629" b="51384"/>
                <a:stretch>
                  <a:fillRect/>
                </a:stretch>
              </p:blipFill>
              <p:spPr bwMode="auto">
                <a:xfrm rot="-6468717">
                  <a:off x="216843" y="5408037"/>
                  <a:ext cx="1421812" cy="8124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pic>
          <p:nvPicPr>
            <p:cNvPr id="33814" name="Picture 24" descr="Изображение для плейкаста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 flipH="1">
              <a:off x="6012160" y="0"/>
              <a:ext cx="3131840" cy="25649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3796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/>
          <a:srcRect l="6598"/>
          <a:stretch>
            <a:fillRect/>
          </a:stretch>
        </p:blipFill>
        <p:spPr bwMode="auto">
          <a:xfrm>
            <a:off x="1331913" y="0"/>
            <a:ext cx="255587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80063" y="0"/>
            <a:ext cx="27368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350" y="620713"/>
            <a:ext cx="6408738" cy="79216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Задания со спичками.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3799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/>
          <a:srcRect b="95741"/>
          <a:stretch>
            <a:fillRect/>
          </a:stretch>
        </p:blipFill>
        <p:spPr bwMode="auto">
          <a:xfrm>
            <a:off x="395288" y="5876925"/>
            <a:ext cx="50403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0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/>
          <a:srcRect b="95741"/>
          <a:stretch>
            <a:fillRect/>
          </a:stretch>
        </p:blipFill>
        <p:spPr bwMode="auto">
          <a:xfrm>
            <a:off x="3779838" y="5876925"/>
            <a:ext cx="50403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1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/>
          <a:srcRect b="96449"/>
          <a:stretch>
            <a:fillRect/>
          </a:stretch>
        </p:blipFill>
        <p:spPr bwMode="auto">
          <a:xfrm>
            <a:off x="-180975" y="6318250"/>
            <a:ext cx="504031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2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/>
          <a:srcRect r="16438" b="96449"/>
          <a:stretch>
            <a:fillRect/>
          </a:stretch>
        </p:blipFill>
        <p:spPr bwMode="auto">
          <a:xfrm>
            <a:off x="4932363" y="6318250"/>
            <a:ext cx="42116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3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/>
          <a:srcRect r="16438" b="96449"/>
          <a:stretch>
            <a:fillRect/>
          </a:stretch>
        </p:blipFill>
        <p:spPr bwMode="auto">
          <a:xfrm>
            <a:off x="2195513" y="6318250"/>
            <a:ext cx="42116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4" name="Picture 32" descr="http://img1.liveinternet.ru/images/attach/c/2/65/645/65645764_50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516688" y="4525963"/>
            <a:ext cx="1824037" cy="233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5" name="Picture 18" descr="http://img1.liveinternet.ru/images/attach/c/2/65/645/65645686_40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900113" y="4581525"/>
            <a:ext cx="1800225" cy="194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" name="Picture 2" descr="D:\Презентации\Математика\Умники и умницы 2 класс\Тетрадь 2 класс\Часть 1. 1- 18 урок\Image0042.JPG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E0E0E2"/>
              </a:clrFrom>
              <a:clrTo>
                <a:srgbClr val="E0E0E2">
                  <a:alpha val="0"/>
                </a:srgbClr>
              </a:clrTo>
            </a:clrChange>
          </a:blip>
          <a:srcRect l="25722" t="63080" r="54327" b="26469"/>
          <a:stretch>
            <a:fillRect/>
          </a:stretch>
        </p:blipFill>
        <p:spPr bwMode="auto">
          <a:xfrm>
            <a:off x="1692275" y="2276475"/>
            <a:ext cx="2817813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" name="Прямоугольник 64"/>
          <p:cNvSpPr/>
          <p:nvPr/>
        </p:nvSpPr>
        <p:spPr>
          <a:xfrm>
            <a:off x="1187450" y="1052513"/>
            <a:ext cx="6769100" cy="10810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B0F0"/>
                </a:solidFill>
              </a:rPr>
              <a:t>Составь из спичек такую же фигуру. Убери в ней 3 спички, чтобы осталось 3 равных квадрата. Нарисуй, что получилось.</a:t>
            </a:r>
            <a:endParaRPr lang="ru-RU" sz="2000" b="1" dirty="0">
              <a:solidFill>
                <a:srgbClr val="00B0F0"/>
              </a:solidFill>
            </a:endParaRPr>
          </a:p>
        </p:txBody>
      </p:sp>
      <p:pic>
        <p:nvPicPr>
          <p:cNvPr id="66" name="Picture 2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 l="66174" t="28311" r="25177" b="63354"/>
          <a:stretch>
            <a:fillRect/>
          </a:stretch>
        </p:blipFill>
        <p:spPr bwMode="auto">
          <a:xfrm>
            <a:off x="4787900" y="1989138"/>
            <a:ext cx="220027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" name="Picture 2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76898" t="28311" r="14453" b="63354"/>
          <a:stretch>
            <a:fillRect/>
          </a:stretch>
        </p:blipFill>
        <p:spPr bwMode="auto">
          <a:xfrm>
            <a:off x="4787900" y="3573463"/>
            <a:ext cx="220027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8" y="0"/>
            <a:ext cx="27368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4818" name="Группа 33"/>
          <p:cNvGrpSpPr>
            <a:grpSpLocks/>
          </p:cNvGrpSpPr>
          <p:nvPr/>
        </p:nvGrpSpPr>
        <p:grpSpPr bwMode="auto">
          <a:xfrm>
            <a:off x="6011863" y="0"/>
            <a:ext cx="3503612" cy="6597650"/>
            <a:chOff x="6012160" y="0"/>
            <a:chExt cx="3503171" cy="6597352"/>
          </a:xfrm>
        </p:grpSpPr>
        <p:pic>
          <p:nvPicPr>
            <p:cNvPr id="34851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869904">
              <a:off x="7201102" y="1737622"/>
              <a:ext cx="2314228" cy="2314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852" name="Picture 20" descr="новогодний клипарт (27)"/>
            <p:cNvPicPr>
              <a:picLocks noChangeAspect="1" noChangeArrowheads="1"/>
            </p:cNvPicPr>
            <p:nvPr/>
          </p:nvPicPr>
          <p:blipFill>
            <a:blip r:embed="rId4"/>
            <a:srcRect b="16667"/>
            <a:stretch>
              <a:fillRect/>
            </a:stretch>
          </p:blipFill>
          <p:spPr bwMode="auto">
            <a:xfrm flipH="1">
              <a:off x="7295597" y="5013176"/>
              <a:ext cx="1848403" cy="1584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853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869904">
              <a:off x="7201103" y="3465814"/>
              <a:ext cx="2314228" cy="2314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4854" name="Группа 50"/>
            <p:cNvGrpSpPr>
              <a:grpSpLocks/>
            </p:cNvGrpSpPr>
            <p:nvPr/>
          </p:nvGrpSpPr>
          <p:grpSpPr bwMode="auto">
            <a:xfrm flipH="1">
              <a:off x="7884368" y="2060848"/>
              <a:ext cx="1152128" cy="3770861"/>
              <a:chOff x="0" y="3087139"/>
              <a:chExt cx="1226477" cy="3770861"/>
            </a:xfrm>
          </p:grpSpPr>
          <p:pic>
            <p:nvPicPr>
              <p:cNvPr id="34856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/>
              <a:srcRect l="7292" r="7629" b="51384"/>
              <a:stretch>
                <a:fillRect/>
              </a:stretch>
            </p:blipFill>
            <p:spPr bwMode="auto">
              <a:xfrm rot="-6468717">
                <a:off x="-106684" y="3391813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4857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467544" y="6209928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4858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/>
              <a:srcRect l="7292" r="7629" b="51384"/>
              <a:stretch>
                <a:fillRect/>
              </a:stretch>
            </p:blipFill>
            <p:spPr bwMode="auto">
              <a:xfrm rot="-6468717">
                <a:off x="-287213" y="4471933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34859" name="Группа 29"/>
              <p:cNvGrpSpPr>
                <a:grpSpLocks/>
              </p:cNvGrpSpPr>
              <p:nvPr/>
            </p:nvGrpSpPr>
            <p:grpSpPr bwMode="auto">
              <a:xfrm>
                <a:off x="0" y="3429000"/>
                <a:ext cx="1226477" cy="3250332"/>
                <a:chOff x="107504" y="3429000"/>
                <a:chExt cx="1226477" cy="3250332"/>
              </a:xfrm>
            </p:grpSpPr>
            <p:pic>
              <p:nvPicPr>
                <p:cNvPr id="34860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251520" y="3429000"/>
                  <a:ext cx="648072" cy="6480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4861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323528" y="3861048"/>
                  <a:ext cx="946076" cy="94607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4862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 l="38893" t="51047" r="12491" b="2766"/>
                <a:stretch>
                  <a:fillRect/>
                </a:stretch>
              </p:blipFill>
              <p:spPr bwMode="auto">
                <a:xfrm rot="-3754525">
                  <a:off x="269212" y="4331852"/>
                  <a:ext cx="590480" cy="5609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4863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395536" y="4797152"/>
                  <a:ext cx="874068" cy="8740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4864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107504" y="5229200"/>
                  <a:ext cx="648072" cy="6480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4865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 l="38893" t="51047" r="12491" b="2766"/>
                <a:stretch>
                  <a:fillRect/>
                </a:stretch>
              </p:blipFill>
              <p:spPr bwMode="auto">
                <a:xfrm rot="-3754525">
                  <a:off x="485236" y="5627996"/>
                  <a:ext cx="590480" cy="5609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4866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107504" y="5949280"/>
                  <a:ext cx="730052" cy="73005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4867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 l="7292" r="7629" b="51384"/>
                <a:stretch>
                  <a:fillRect/>
                </a:stretch>
              </p:blipFill>
              <p:spPr bwMode="auto">
                <a:xfrm rot="-6468717">
                  <a:off x="216843" y="5408037"/>
                  <a:ext cx="1421812" cy="8124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pic>
          <p:nvPicPr>
            <p:cNvPr id="34855" name="Picture 24" descr="Изображение для плейкаста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 flipH="1">
              <a:off x="6012160" y="0"/>
              <a:ext cx="3131840" cy="25649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4819" name="Группа 34"/>
          <p:cNvGrpSpPr>
            <a:grpSpLocks/>
          </p:cNvGrpSpPr>
          <p:nvPr/>
        </p:nvGrpSpPr>
        <p:grpSpPr bwMode="auto">
          <a:xfrm flipH="1">
            <a:off x="-396875" y="0"/>
            <a:ext cx="3600450" cy="6597650"/>
            <a:chOff x="6012160" y="0"/>
            <a:chExt cx="3503171" cy="6597352"/>
          </a:xfrm>
        </p:grpSpPr>
        <p:pic>
          <p:nvPicPr>
            <p:cNvPr id="34834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869904">
              <a:off x="7201102" y="1737622"/>
              <a:ext cx="2314228" cy="2314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835" name="Picture 20" descr="новогодний клипарт (27)"/>
            <p:cNvPicPr>
              <a:picLocks noChangeAspect="1" noChangeArrowheads="1"/>
            </p:cNvPicPr>
            <p:nvPr/>
          </p:nvPicPr>
          <p:blipFill>
            <a:blip r:embed="rId4"/>
            <a:srcRect b="16667"/>
            <a:stretch>
              <a:fillRect/>
            </a:stretch>
          </p:blipFill>
          <p:spPr bwMode="auto">
            <a:xfrm flipH="1">
              <a:off x="7295597" y="5013176"/>
              <a:ext cx="1848403" cy="1584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836" name="Picture 18" descr="новогодний клипарт (26)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869904">
              <a:off x="7201103" y="3465814"/>
              <a:ext cx="2314228" cy="2314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4837" name="Группа 50"/>
            <p:cNvGrpSpPr>
              <a:grpSpLocks/>
            </p:cNvGrpSpPr>
            <p:nvPr/>
          </p:nvGrpSpPr>
          <p:grpSpPr bwMode="auto">
            <a:xfrm flipH="1">
              <a:off x="7884368" y="2060848"/>
              <a:ext cx="1152128" cy="3770861"/>
              <a:chOff x="0" y="3087139"/>
              <a:chExt cx="1226477" cy="3770861"/>
            </a:xfrm>
          </p:grpSpPr>
          <p:pic>
            <p:nvPicPr>
              <p:cNvPr id="34839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/>
              <a:srcRect l="7292" r="7629" b="51384"/>
              <a:stretch>
                <a:fillRect/>
              </a:stretch>
            </p:blipFill>
            <p:spPr bwMode="auto">
              <a:xfrm rot="-6468717">
                <a:off x="-106684" y="3391813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4840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467544" y="6209928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4841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5"/>
              <a:srcRect l="7292" r="7629" b="51384"/>
              <a:stretch>
                <a:fillRect/>
              </a:stretch>
            </p:blipFill>
            <p:spPr bwMode="auto">
              <a:xfrm rot="-6468717">
                <a:off x="-287213" y="4471933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34842" name="Группа 29"/>
              <p:cNvGrpSpPr>
                <a:grpSpLocks/>
              </p:cNvGrpSpPr>
              <p:nvPr/>
            </p:nvGrpSpPr>
            <p:grpSpPr bwMode="auto">
              <a:xfrm>
                <a:off x="0" y="3429000"/>
                <a:ext cx="1226477" cy="3250332"/>
                <a:chOff x="107504" y="3429000"/>
                <a:chExt cx="1226477" cy="3250332"/>
              </a:xfrm>
            </p:grpSpPr>
            <p:pic>
              <p:nvPicPr>
                <p:cNvPr id="34843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251520" y="3429000"/>
                  <a:ext cx="648072" cy="6480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4844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323528" y="3861048"/>
                  <a:ext cx="946076" cy="94607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4845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 l="38893" t="51047" r="12491" b="2766"/>
                <a:stretch>
                  <a:fillRect/>
                </a:stretch>
              </p:blipFill>
              <p:spPr bwMode="auto">
                <a:xfrm rot="-3754525">
                  <a:off x="269212" y="4331852"/>
                  <a:ext cx="590480" cy="5609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4846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395536" y="4797152"/>
                  <a:ext cx="874068" cy="8740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4847" name="Picture 2" descr="новогодний клипарт (32)"/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107504" y="5229200"/>
                  <a:ext cx="648072" cy="64807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4848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 l="38893" t="51047" r="12491" b="2766"/>
                <a:stretch>
                  <a:fillRect/>
                </a:stretch>
              </p:blipFill>
              <p:spPr bwMode="auto">
                <a:xfrm rot="-3754525">
                  <a:off x="485236" y="5627996"/>
                  <a:ext cx="590480" cy="5609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4849" name="Picture 6" descr="новогодний клипарт (60)"/>
                <p:cNvPicPr>
                  <a:picLocks noChangeAspect="1"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107504" y="5949280"/>
                  <a:ext cx="730052" cy="73005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4850" name="Picture 8" descr="новогодний клипарт (59)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 l="7292" r="7629" b="51384"/>
                <a:stretch>
                  <a:fillRect/>
                </a:stretch>
              </p:blipFill>
              <p:spPr bwMode="auto">
                <a:xfrm rot="-6468717">
                  <a:off x="216843" y="5408037"/>
                  <a:ext cx="1421812" cy="8124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pic>
          <p:nvPicPr>
            <p:cNvPr id="34838" name="Picture 24" descr="Изображение для плейкаста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 flipH="1">
              <a:off x="6012160" y="0"/>
              <a:ext cx="3131840" cy="25649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4820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/>
          <a:srcRect l="6598"/>
          <a:stretch>
            <a:fillRect/>
          </a:stretch>
        </p:blipFill>
        <p:spPr bwMode="auto">
          <a:xfrm>
            <a:off x="1331913" y="0"/>
            <a:ext cx="2555875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22" descr="Изображение для плейкаст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80063" y="0"/>
            <a:ext cx="27368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350" y="620713"/>
            <a:ext cx="6408738" cy="792162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Задания со спичками.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4823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/>
          <a:srcRect b="95741"/>
          <a:stretch>
            <a:fillRect/>
          </a:stretch>
        </p:blipFill>
        <p:spPr bwMode="auto">
          <a:xfrm>
            <a:off x="395288" y="5876925"/>
            <a:ext cx="50403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4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/>
          <a:srcRect b="95741"/>
          <a:stretch>
            <a:fillRect/>
          </a:stretch>
        </p:blipFill>
        <p:spPr bwMode="auto">
          <a:xfrm>
            <a:off x="3779838" y="5876925"/>
            <a:ext cx="50403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5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/>
          <a:srcRect b="96449"/>
          <a:stretch>
            <a:fillRect/>
          </a:stretch>
        </p:blipFill>
        <p:spPr bwMode="auto">
          <a:xfrm>
            <a:off x="-180975" y="6318250"/>
            <a:ext cx="504031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6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/>
          <a:srcRect r="16438" b="96449"/>
          <a:stretch>
            <a:fillRect/>
          </a:stretch>
        </p:blipFill>
        <p:spPr bwMode="auto">
          <a:xfrm>
            <a:off x="4932363" y="6318250"/>
            <a:ext cx="42116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7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9"/>
          <a:srcRect r="16438" b="96449"/>
          <a:stretch>
            <a:fillRect/>
          </a:stretch>
        </p:blipFill>
        <p:spPr bwMode="auto">
          <a:xfrm>
            <a:off x="2195513" y="6318250"/>
            <a:ext cx="4211637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8" name="Picture 32" descr="http://img1.liveinternet.ru/images/attach/c/2/65/645/65645764_50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516688" y="4525963"/>
            <a:ext cx="1824037" cy="233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9" name="Picture 18" descr="http://img1.liveinternet.ru/images/attach/c/2/65/645/65645686_40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331913" y="4508500"/>
            <a:ext cx="1944687" cy="210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" name="Прямоугольник 64"/>
          <p:cNvSpPr/>
          <p:nvPr/>
        </p:nvSpPr>
        <p:spPr>
          <a:xfrm>
            <a:off x="1116013" y="1052513"/>
            <a:ext cx="6985000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B0F0"/>
                </a:solidFill>
              </a:rPr>
              <a:t>Построй из спичек такой домик. Переверни его к нам другой стороной, перевернув только 2 спички. Нарисуй его.</a:t>
            </a:r>
            <a:endParaRPr lang="ru-RU" sz="2000" b="1" dirty="0">
              <a:solidFill>
                <a:srgbClr val="00B0F0"/>
              </a:solidFill>
            </a:endParaRPr>
          </a:p>
        </p:txBody>
      </p:sp>
      <p:pic>
        <p:nvPicPr>
          <p:cNvPr id="59" name="Picture 2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6174" t="46368" r="27599" b="45761"/>
          <a:stretch>
            <a:fillRect/>
          </a:stretch>
        </p:blipFill>
        <p:spPr bwMode="auto">
          <a:xfrm>
            <a:off x="4643438" y="2060575"/>
            <a:ext cx="1944687" cy="183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Picture 2" descr="D:\Презентации\Математика\Умники и умницы 2 класс\Тетрадь 2 класс\Часть 1. 1- 18 урок\Image0042.JPG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E5E6EB"/>
              </a:clrFrom>
              <a:clrTo>
                <a:srgbClr val="E5E6EB">
                  <a:alpha val="0"/>
                </a:srgbClr>
              </a:clrTo>
            </a:clrChange>
          </a:blip>
          <a:srcRect l="23589" t="78755" r="59924" b="10272"/>
          <a:stretch>
            <a:fillRect/>
          </a:stretch>
        </p:blipFill>
        <p:spPr bwMode="auto">
          <a:xfrm>
            <a:off x="1835150" y="1916113"/>
            <a:ext cx="2376488" cy="223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2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80318" t="46313" r="13109" b="44835"/>
          <a:stretch>
            <a:fillRect/>
          </a:stretch>
        </p:blipFill>
        <p:spPr bwMode="auto">
          <a:xfrm>
            <a:off x="4643438" y="4076700"/>
            <a:ext cx="201612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404813"/>
            <a:ext cx="8256587" cy="620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975" y="1628775"/>
            <a:ext cx="4521200" cy="1143000"/>
          </a:xfrm>
        </p:spPr>
        <p:txBody>
          <a:bodyPr/>
          <a:lstStyle/>
          <a:p>
            <a:r>
              <a:rPr lang="ru-RU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513" y="2565400"/>
            <a:ext cx="4968875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lang="ru-RU" sz="4400" dirty="0">
              <a:solidFill>
                <a:srgbClr val="FFC000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35845" name="Picture 16" descr="новогодний клипарт (33)"/>
          <p:cNvPicPr>
            <a:picLocks noChangeAspect="1" noChangeArrowheads="1"/>
          </p:cNvPicPr>
          <p:nvPr/>
        </p:nvPicPr>
        <p:blipFill>
          <a:blip r:embed="rId4"/>
          <a:srcRect l="53333" t="39999"/>
          <a:stretch>
            <a:fillRect/>
          </a:stretch>
        </p:blipFill>
        <p:spPr bwMode="auto">
          <a:xfrm>
            <a:off x="3348038" y="5229225"/>
            <a:ext cx="839787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6" descr="http://img-fotki.yandex.ru/get/5805/svetlera.41/0_507b1_23052f13_XXX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08400" y="4868863"/>
            <a:ext cx="1727200" cy="15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7" name="Picture 32" descr="http://img0.liveinternet.ru/images/attach/c/2/65/644/65644528_02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92725" y="4292600"/>
            <a:ext cx="1660525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http://img-fotki.yandex.ru/get/4404/svetlera.3e/0_506ff_442dbd48_XXXL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68538" y="4581525"/>
            <a:ext cx="1408112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4" descr="http://s017.radikal.ru/i434/1112/f9/01f7874d4ed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08050"/>
            <a:ext cx="9105900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6" descr="новогодний клипарт (14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51725" y="476250"/>
            <a:ext cx="1692275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6" descr="новогодний клипарт (14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20713"/>
            <a:ext cx="1692275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18" descr="новогодний клипарт (2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115888"/>
            <a:ext cx="2376488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18" descr="новогодний клипарт (2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16688" y="115888"/>
            <a:ext cx="2376487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20" descr="Новый год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45720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20" descr="Новый год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27538" y="0"/>
            <a:ext cx="4716462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8229600" cy="6921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grpSp>
        <p:nvGrpSpPr>
          <p:cNvPr id="15369" name="Группа 49"/>
          <p:cNvGrpSpPr>
            <a:grpSpLocks/>
          </p:cNvGrpSpPr>
          <p:nvPr/>
        </p:nvGrpSpPr>
        <p:grpSpPr bwMode="auto">
          <a:xfrm>
            <a:off x="0" y="3087688"/>
            <a:ext cx="1227138" cy="3770312"/>
            <a:chOff x="0" y="3087139"/>
            <a:chExt cx="1226477" cy="3770861"/>
          </a:xfrm>
        </p:grpSpPr>
        <p:pic>
          <p:nvPicPr>
            <p:cNvPr id="15395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7"/>
            <a:srcRect l="7292" r="7629" b="51384"/>
            <a:stretch>
              <a:fillRect/>
            </a:stretch>
          </p:blipFill>
          <p:spPr bwMode="auto">
            <a:xfrm rot="-6468717">
              <a:off x="-106684" y="3391813"/>
              <a:ext cx="1421812" cy="812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96" name="Picture 2" descr="новогодний клипарт (32)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67544" y="6209928"/>
              <a:ext cx="648072" cy="648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97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7"/>
            <a:srcRect l="7292" r="7629" b="51384"/>
            <a:stretch>
              <a:fillRect/>
            </a:stretch>
          </p:blipFill>
          <p:spPr bwMode="auto">
            <a:xfrm rot="-6468717">
              <a:off x="-287213" y="4471933"/>
              <a:ext cx="1421812" cy="812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5398" name="Группа 29"/>
            <p:cNvGrpSpPr>
              <a:grpSpLocks/>
            </p:cNvGrpSpPr>
            <p:nvPr/>
          </p:nvGrpSpPr>
          <p:grpSpPr bwMode="auto">
            <a:xfrm>
              <a:off x="0" y="3429000"/>
              <a:ext cx="1226477" cy="3250332"/>
              <a:chOff x="107504" y="3429000"/>
              <a:chExt cx="1226477" cy="3250332"/>
            </a:xfrm>
          </p:grpSpPr>
          <p:pic>
            <p:nvPicPr>
              <p:cNvPr id="15399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51520" y="3429000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0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23528" y="3861048"/>
                <a:ext cx="946076" cy="9460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1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38893" t="51047" r="12491" b="2766"/>
              <a:stretch>
                <a:fillRect/>
              </a:stretch>
            </p:blipFill>
            <p:spPr bwMode="auto">
              <a:xfrm rot="-3754525">
                <a:off x="269212" y="4331852"/>
                <a:ext cx="590480" cy="5609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2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95536" y="4797152"/>
                <a:ext cx="874068" cy="8740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3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107504" y="5229200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4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38893" t="51047" r="12491" b="2766"/>
              <a:stretch>
                <a:fillRect/>
              </a:stretch>
            </p:blipFill>
            <p:spPr bwMode="auto">
              <a:xfrm rot="-3754525">
                <a:off x="485236" y="5627996"/>
                <a:ext cx="590480" cy="5609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5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107504" y="5949280"/>
                <a:ext cx="730052" cy="7300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6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7292" r="7629" b="51384"/>
              <a:stretch>
                <a:fillRect/>
              </a:stretch>
            </p:blipFill>
            <p:spPr bwMode="auto">
              <a:xfrm rot="-6468717">
                <a:off x="216843" y="5408037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15370" name="Picture 8" descr="новогодний клипарт (59)"/>
          <p:cNvPicPr>
            <a:picLocks noChangeAspect="1" noChangeArrowheads="1"/>
          </p:cNvPicPr>
          <p:nvPr/>
        </p:nvPicPr>
        <p:blipFill>
          <a:blip r:embed="rId7"/>
          <a:srcRect l="7292" r="7629" b="51384"/>
          <a:stretch>
            <a:fillRect/>
          </a:stretch>
        </p:blipFill>
        <p:spPr bwMode="auto">
          <a:xfrm rot="-9779133">
            <a:off x="5524500" y="306388"/>
            <a:ext cx="1420813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71" name="Группа 50"/>
          <p:cNvGrpSpPr>
            <a:grpSpLocks/>
          </p:cNvGrpSpPr>
          <p:nvPr/>
        </p:nvGrpSpPr>
        <p:grpSpPr bwMode="auto">
          <a:xfrm flipH="1">
            <a:off x="7991475" y="3087688"/>
            <a:ext cx="1152525" cy="3770312"/>
            <a:chOff x="0" y="3087139"/>
            <a:chExt cx="1226477" cy="3770861"/>
          </a:xfrm>
        </p:grpSpPr>
        <p:pic>
          <p:nvPicPr>
            <p:cNvPr id="15383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7"/>
            <a:srcRect l="7292" r="7629" b="51384"/>
            <a:stretch>
              <a:fillRect/>
            </a:stretch>
          </p:blipFill>
          <p:spPr bwMode="auto">
            <a:xfrm rot="-6468717">
              <a:off x="-106684" y="3391813"/>
              <a:ext cx="1421812" cy="812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4" name="Picture 2" descr="новогодний клипарт (32)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67544" y="6209928"/>
              <a:ext cx="648072" cy="648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5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7"/>
            <a:srcRect l="7292" r="7629" b="51384"/>
            <a:stretch>
              <a:fillRect/>
            </a:stretch>
          </p:blipFill>
          <p:spPr bwMode="auto">
            <a:xfrm rot="-6468717">
              <a:off x="-287213" y="4471933"/>
              <a:ext cx="1421812" cy="812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5386" name="Группа 29"/>
            <p:cNvGrpSpPr>
              <a:grpSpLocks/>
            </p:cNvGrpSpPr>
            <p:nvPr/>
          </p:nvGrpSpPr>
          <p:grpSpPr bwMode="auto">
            <a:xfrm>
              <a:off x="0" y="3429000"/>
              <a:ext cx="1226477" cy="3250332"/>
              <a:chOff x="107504" y="3429000"/>
              <a:chExt cx="1226477" cy="3250332"/>
            </a:xfrm>
          </p:grpSpPr>
          <p:pic>
            <p:nvPicPr>
              <p:cNvPr id="15387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51520" y="3429000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8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23528" y="3861048"/>
                <a:ext cx="946076" cy="9460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89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38893" t="51047" r="12491" b="2766"/>
              <a:stretch>
                <a:fillRect/>
              </a:stretch>
            </p:blipFill>
            <p:spPr bwMode="auto">
              <a:xfrm rot="-3754525">
                <a:off x="269212" y="4331852"/>
                <a:ext cx="590480" cy="5609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0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95536" y="4797152"/>
                <a:ext cx="874068" cy="8740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1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107504" y="5229200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2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38893" t="51047" r="12491" b="2766"/>
              <a:stretch>
                <a:fillRect/>
              </a:stretch>
            </p:blipFill>
            <p:spPr bwMode="auto">
              <a:xfrm rot="-3754525">
                <a:off x="485236" y="5627996"/>
                <a:ext cx="590480" cy="5609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3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107504" y="5949280"/>
                <a:ext cx="730052" cy="7300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94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7292" r="7629" b="51384"/>
              <a:stretch>
                <a:fillRect/>
              </a:stretch>
            </p:blipFill>
            <p:spPr bwMode="auto">
              <a:xfrm rot="-6468717">
                <a:off x="216843" y="5408037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15372" name="Picture 8" descr="новогодний клипарт (59)"/>
          <p:cNvPicPr>
            <a:picLocks noChangeAspect="1" noChangeArrowheads="1"/>
          </p:cNvPicPr>
          <p:nvPr/>
        </p:nvPicPr>
        <p:blipFill>
          <a:blip r:embed="rId7"/>
          <a:srcRect l="7292" r="7629" b="51384"/>
          <a:stretch>
            <a:fillRect/>
          </a:stretch>
        </p:blipFill>
        <p:spPr bwMode="auto">
          <a:xfrm rot="9982042" flipH="1">
            <a:off x="2124075" y="369888"/>
            <a:ext cx="1636713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3" name="Picture 28" descr="http://img1.liveinternet.ru/images/attach/c/2/65/645/65645746_48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763713" y="3573463"/>
            <a:ext cx="1944687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4" name="Picture 26" descr="http://img1.liveinternet.ru/images/attach/c/2/65/645/65645740_47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724525" y="3933825"/>
            <a:ext cx="1874838" cy="235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5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563938" y="2852738"/>
            <a:ext cx="2332037" cy="293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Выноска-облако 2"/>
          <p:cNvSpPr/>
          <p:nvPr/>
        </p:nvSpPr>
        <p:spPr>
          <a:xfrm>
            <a:off x="1187450" y="836613"/>
            <a:ext cx="4752975" cy="2043112"/>
          </a:xfrm>
          <a:prstGeom prst="cloudCallout">
            <a:avLst>
              <a:gd name="adj1" fmla="val -9248"/>
              <a:gd name="adj2" fmla="val 82354"/>
            </a:avLst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Какое бессовестное животное съело не только бабушку и Красную Шапочку, но и козлят, да ещё собиралось закусить 3 поросятами?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940425" y="1268413"/>
            <a:ext cx="2087563" cy="1512887"/>
          </a:xfrm>
          <a:prstGeom prst="cloudCallout">
            <a:avLst>
              <a:gd name="adj1" fmla="val 7458"/>
              <a:gd name="adj2" fmla="val 12275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Волк.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5378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3"/>
          <a:srcRect b="96449"/>
          <a:stretch>
            <a:fillRect/>
          </a:stretch>
        </p:blipFill>
        <p:spPr bwMode="auto">
          <a:xfrm>
            <a:off x="468313" y="6092825"/>
            <a:ext cx="56165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9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3"/>
          <a:srcRect b="96449"/>
          <a:stretch>
            <a:fillRect/>
          </a:stretch>
        </p:blipFill>
        <p:spPr bwMode="auto">
          <a:xfrm>
            <a:off x="3635375" y="6318250"/>
            <a:ext cx="504031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0" name="Picture 6" descr="http://img-fotki.yandex.ru/get/5805/svetlera.41/0_507b1_23052f13_XXXL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804025" y="5322888"/>
            <a:ext cx="1962150" cy="15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1" name="Picture 8" descr="http://img-fotki.yandex.ru/get/4513/svetlera.3e/0_506fe_1ea709bb_XXXL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39750" y="5057775"/>
            <a:ext cx="13493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2" descr="http://zooclub.ru/attach/fotogal/clip/wdogs/19.jpg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4300" y="3789363"/>
            <a:ext cx="2016125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4" descr="http://s017.radikal.ru/i434/1112/f9/01f7874d4ed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08050"/>
            <a:ext cx="9105900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6" descr="новогодний клипарт (14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51725" y="476250"/>
            <a:ext cx="1692275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6" descr="новогодний клипарт (14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20713"/>
            <a:ext cx="1692275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18" descr="новогодний клипарт (2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115888"/>
            <a:ext cx="2376488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18" descr="новогодний клипарт (2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16688" y="115888"/>
            <a:ext cx="2376487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20" descr="Новый год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45720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20" descr="Новый год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27538" y="0"/>
            <a:ext cx="4716462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8229600" cy="6921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grpSp>
        <p:nvGrpSpPr>
          <p:cNvPr id="16393" name="Группа 49"/>
          <p:cNvGrpSpPr>
            <a:grpSpLocks/>
          </p:cNvGrpSpPr>
          <p:nvPr/>
        </p:nvGrpSpPr>
        <p:grpSpPr bwMode="auto">
          <a:xfrm>
            <a:off x="0" y="3087688"/>
            <a:ext cx="1227138" cy="3770312"/>
            <a:chOff x="0" y="3087139"/>
            <a:chExt cx="1226477" cy="3770861"/>
          </a:xfrm>
        </p:grpSpPr>
        <p:pic>
          <p:nvPicPr>
            <p:cNvPr id="16419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7"/>
            <a:srcRect l="7292" r="7629" b="51384"/>
            <a:stretch>
              <a:fillRect/>
            </a:stretch>
          </p:blipFill>
          <p:spPr bwMode="auto">
            <a:xfrm rot="-6468717">
              <a:off x="-106684" y="3391813"/>
              <a:ext cx="1421812" cy="812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420" name="Picture 2" descr="новогодний клипарт (32)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67544" y="6209928"/>
              <a:ext cx="648072" cy="648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421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7"/>
            <a:srcRect l="7292" r="7629" b="51384"/>
            <a:stretch>
              <a:fillRect/>
            </a:stretch>
          </p:blipFill>
          <p:spPr bwMode="auto">
            <a:xfrm rot="-6468717">
              <a:off x="-287213" y="4471933"/>
              <a:ext cx="1421812" cy="812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6422" name="Группа 29"/>
            <p:cNvGrpSpPr>
              <a:grpSpLocks/>
            </p:cNvGrpSpPr>
            <p:nvPr/>
          </p:nvGrpSpPr>
          <p:grpSpPr bwMode="auto">
            <a:xfrm>
              <a:off x="0" y="3429000"/>
              <a:ext cx="1226477" cy="3250332"/>
              <a:chOff x="107504" y="3429000"/>
              <a:chExt cx="1226477" cy="3250332"/>
            </a:xfrm>
          </p:grpSpPr>
          <p:pic>
            <p:nvPicPr>
              <p:cNvPr id="16423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51520" y="3429000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424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23528" y="3861048"/>
                <a:ext cx="946076" cy="9460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425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38893" t="51047" r="12491" b="2766"/>
              <a:stretch>
                <a:fillRect/>
              </a:stretch>
            </p:blipFill>
            <p:spPr bwMode="auto">
              <a:xfrm rot="-3754525">
                <a:off x="269212" y="4331852"/>
                <a:ext cx="590480" cy="5609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426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95536" y="4797152"/>
                <a:ext cx="874068" cy="8740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427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107504" y="5229200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428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38893" t="51047" r="12491" b="2766"/>
              <a:stretch>
                <a:fillRect/>
              </a:stretch>
            </p:blipFill>
            <p:spPr bwMode="auto">
              <a:xfrm rot="-3754525">
                <a:off x="485236" y="5627996"/>
                <a:ext cx="590480" cy="5609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429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107504" y="5949280"/>
                <a:ext cx="730052" cy="7300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430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7292" r="7629" b="51384"/>
              <a:stretch>
                <a:fillRect/>
              </a:stretch>
            </p:blipFill>
            <p:spPr bwMode="auto">
              <a:xfrm rot="-6468717">
                <a:off x="216843" y="5408037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16394" name="Picture 8" descr="новогодний клипарт (59)"/>
          <p:cNvPicPr>
            <a:picLocks noChangeAspect="1" noChangeArrowheads="1"/>
          </p:cNvPicPr>
          <p:nvPr/>
        </p:nvPicPr>
        <p:blipFill>
          <a:blip r:embed="rId7"/>
          <a:srcRect l="7292" r="7629" b="51384"/>
          <a:stretch>
            <a:fillRect/>
          </a:stretch>
        </p:blipFill>
        <p:spPr bwMode="auto">
          <a:xfrm rot="-9779133">
            <a:off x="5524500" y="306388"/>
            <a:ext cx="1420813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395" name="Группа 50"/>
          <p:cNvGrpSpPr>
            <a:grpSpLocks/>
          </p:cNvGrpSpPr>
          <p:nvPr/>
        </p:nvGrpSpPr>
        <p:grpSpPr bwMode="auto">
          <a:xfrm flipH="1">
            <a:off x="7991475" y="3087688"/>
            <a:ext cx="1152525" cy="3770312"/>
            <a:chOff x="0" y="3087139"/>
            <a:chExt cx="1226477" cy="3770861"/>
          </a:xfrm>
        </p:grpSpPr>
        <p:pic>
          <p:nvPicPr>
            <p:cNvPr id="16407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7"/>
            <a:srcRect l="7292" r="7629" b="51384"/>
            <a:stretch>
              <a:fillRect/>
            </a:stretch>
          </p:blipFill>
          <p:spPr bwMode="auto">
            <a:xfrm rot="-6468717">
              <a:off x="-106684" y="3391813"/>
              <a:ext cx="1421812" cy="812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408" name="Picture 2" descr="новогодний клипарт (32)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67544" y="6209928"/>
              <a:ext cx="648072" cy="648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409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7"/>
            <a:srcRect l="7292" r="7629" b="51384"/>
            <a:stretch>
              <a:fillRect/>
            </a:stretch>
          </p:blipFill>
          <p:spPr bwMode="auto">
            <a:xfrm rot="-6468717">
              <a:off x="-287213" y="4471933"/>
              <a:ext cx="1421812" cy="812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6410" name="Группа 29"/>
            <p:cNvGrpSpPr>
              <a:grpSpLocks/>
            </p:cNvGrpSpPr>
            <p:nvPr/>
          </p:nvGrpSpPr>
          <p:grpSpPr bwMode="auto">
            <a:xfrm>
              <a:off x="0" y="3429000"/>
              <a:ext cx="1226477" cy="3250332"/>
              <a:chOff x="107504" y="3429000"/>
              <a:chExt cx="1226477" cy="3250332"/>
            </a:xfrm>
          </p:grpSpPr>
          <p:pic>
            <p:nvPicPr>
              <p:cNvPr id="16411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51520" y="3429000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412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23528" y="3861048"/>
                <a:ext cx="946076" cy="9460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413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38893" t="51047" r="12491" b="2766"/>
              <a:stretch>
                <a:fillRect/>
              </a:stretch>
            </p:blipFill>
            <p:spPr bwMode="auto">
              <a:xfrm rot="-3754525">
                <a:off x="269212" y="4331852"/>
                <a:ext cx="590480" cy="5609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414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95536" y="4797152"/>
                <a:ext cx="874068" cy="8740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415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107504" y="5229200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416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38893" t="51047" r="12491" b="2766"/>
              <a:stretch>
                <a:fillRect/>
              </a:stretch>
            </p:blipFill>
            <p:spPr bwMode="auto">
              <a:xfrm rot="-3754525">
                <a:off x="485236" y="5627996"/>
                <a:ext cx="590480" cy="5609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417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107504" y="5949280"/>
                <a:ext cx="730052" cy="7300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418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7292" r="7629" b="51384"/>
              <a:stretch>
                <a:fillRect/>
              </a:stretch>
            </p:blipFill>
            <p:spPr bwMode="auto">
              <a:xfrm rot="-6468717">
                <a:off x="216843" y="5408037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16396" name="Picture 8" descr="новогодний клипарт (59)"/>
          <p:cNvPicPr>
            <a:picLocks noChangeAspect="1" noChangeArrowheads="1"/>
          </p:cNvPicPr>
          <p:nvPr/>
        </p:nvPicPr>
        <p:blipFill>
          <a:blip r:embed="rId7"/>
          <a:srcRect l="7292" r="7629" b="51384"/>
          <a:stretch>
            <a:fillRect/>
          </a:stretch>
        </p:blipFill>
        <p:spPr bwMode="auto">
          <a:xfrm rot="9982042" flipH="1">
            <a:off x="2124075" y="369888"/>
            <a:ext cx="1636713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7" name="Picture 28" descr="http://img1.liveinternet.ru/images/attach/c/2/65/645/65645746_48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763713" y="3573463"/>
            <a:ext cx="1944687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8" name="Picture 26" descr="http://img1.liveinternet.ru/images/attach/c/2/65/645/65645740_47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724525" y="3933825"/>
            <a:ext cx="1874838" cy="235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9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563938" y="2852738"/>
            <a:ext cx="2332037" cy="293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Выноска-облако 2"/>
          <p:cNvSpPr/>
          <p:nvPr/>
        </p:nvSpPr>
        <p:spPr>
          <a:xfrm>
            <a:off x="1187450" y="836613"/>
            <a:ext cx="3816350" cy="2043112"/>
          </a:xfrm>
          <a:prstGeom prst="cloudCallout">
            <a:avLst>
              <a:gd name="adj1" fmla="val -9248"/>
              <a:gd name="adj2" fmla="val 82354"/>
            </a:avLst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Его писатель Носов услал на Луну.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Кто это?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4859338" y="1268413"/>
            <a:ext cx="3168650" cy="1512887"/>
          </a:xfrm>
          <a:prstGeom prst="cloudCallout">
            <a:avLst>
              <a:gd name="adj1" fmla="val 7458"/>
              <a:gd name="adj2" fmla="val 12275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Незнайка.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6402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3"/>
          <a:srcRect b="96449"/>
          <a:stretch>
            <a:fillRect/>
          </a:stretch>
        </p:blipFill>
        <p:spPr bwMode="auto">
          <a:xfrm>
            <a:off x="468313" y="6092825"/>
            <a:ext cx="56165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3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3"/>
          <a:srcRect b="96449"/>
          <a:stretch>
            <a:fillRect/>
          </a:stretch>
        </p:blipFill>
        <p:spPr bwMode="auto">
          <a:xfrm>
            <a:off x="3635375" y="6318250"/>
            <a:ext cx="504031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4" name="Picture 6" descr="http://img-fotki.yandex.ru/get/5805/svetlera.41/0_507b1_23052f13_XXXL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804025" y="5322888"/>
            <a:ext cx="1962150" cy="15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5" name="Picture 8" descr="http://img-fotki.yandex.ru/get/4513/svetlera.3e/0_506fe_1ea709bb_XXXL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39750" y="5057775"/>
            <a:ext cx="13493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" descr="http://st2-fashiony.ru/pic/style/pic/47831/2.jpg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2050" b="13376"/>
          <a:stretch>
            <a:fillRect/>
          </a:stretch>
        </p:blipFill>
        <p:spPr bwMode="auto">
          <a:xfrm>
            <a:off x="3492500" y="2636838"/>
            <a:ext cx="2303463" cy="187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4" descr="http://s017.radikal.ru/i434/1112/f9/01f7874d4ed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08050"/>
            <a:ext cx="9105900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6" descr="новогодний клипарт (14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51725" y="476250"/>
            <a:ext cx="1692275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6" descr="новогодний клипарт (14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20713"/>
            <a:ext cx="1692275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18" descr="новогодний клипарт (2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115888"/>
            <a:ext cx="2376488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18" descr="новогодний клипарт (2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16688" y="115888"/>
            <a:ext cx="2376487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20" descr="Новый год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45720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20" descr="Новый год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27538" y="0"/>
            <a:ext cx="4716462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8229600" cy="6921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grpSp>
        <p:nvGrpSpPr>
          <p:cNvPr id="17417" name="Группа 49"/>
          <p:cNvGrpSpPr>
            <a:grpSpLocks/>
          </p:cNvGrpSpPr>
          <p:nvPr/>
        </p:nvGrpSpPr>
        <p:grpSpPr bwMode="auto">
          <a:xfrm>
            <a:off x="0" y="3087688"/>
            <a:ext cx="1227138" cy="3770312"/>
            <a:chOff x="0" y="3087139"/>
            <a:chExt cx="1226477" cy="3770861"/>
          </a:xfrm>
        </p:grpSpPr>
        <p:pic>
          <p:nvPicPr>
            <p:cNvPr id="17443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7"/>
            <a:srcRect l="7292" r="7629" b="51384"/>
            <a:stretch>
              <a:fillRect/>
            </a:stretch>
          </p:blipFill>
          <p:spPr bwMode="auto">
            <a:xfrm rot="-6468717">
              <a:off x="-106684" y="3391813"/>
              <a:ext cx="1421812" cy="812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44" name="Picture 2" descr="новогодний клипарт (32)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67544" y="6209928"/>
              <a:ext cx="648072" cy="648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45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7"/>
            <a:srcRect l="7292" r="7629" b="51384"/>
            <a:stretch>
              <a:fillRect/>
            </a:stretch>
          </p:blipFill>
          <p:spPr bwMode="auto">
            <a:xfrm rot="-6468717">
              <a:off x="-287213" y="4471933"/>
              <a:ext cx="1421812" cy="812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7446" name="Группа 29"/>
            <p:cNvGrpSpPr>
              <a:grpSpLocks/>
            </p:cNvGrpSpPr>
            <p:nvPr/>
          </p:nvGrpSpPr>
          <p:grpSpPr bwMode="auto">
            <a:xfrm>
              <a:off x="0" y="3429000"/>
              <a:ext cx="1226477" cy="3250332"/>
              <a:chOff x="107504" y="3429000"/>
              <a:chExt cx="1226477" cy="3250332"/>
            </a:xfrm>
          </p:grpSpPr>
          <p:pic>
            <p:nvPicPr>
              <p:cNvPr id="17447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51520" y="3429000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48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23528" y="3861048"/>
                <a:ext cx="946076" cy="9460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49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38893" t="51047" r="12491" b="2766"/>
              <a:stretch>
                <a:fillRect/>
              </a:stretch>
            </p:blipFill>
            <p:spPr bwMode="auto">
              <a:xfrm rot="-3754525">
                <a:off x="269212" y="4331852"/>
                <a:ext cx="590480" cy="5609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50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95536" y="4797152"/>
                <a:ext cx="874068" cy="8740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51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107504" y="5229200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52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38893" t="51047" r="12491" b="2766"/>
              <a:stretch>
                <a:fillRect/>
              </a:stretch>
            </p:blipFill>
            <p:spPr bwMode="auto">
              <a:xfrm rot="-3754525">
                <a:off x="485236" y="5627996"/>
                <a:ext cx="590480" cy="5609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53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107504" y="5949280"/>
                <a:ext cx="730052" cy="7300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54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7292" r="7629" b="51384"/>
              <a:stretch>
                <a:fillRect/>
              </a:stretch>
            </p:blipFill>
            <p:spPr bwMode="auto">
              <a:xfrm rot="-6468717">
                <a:off x="216843" y="5408037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17418" name="Picture 8" descr="новогодний клипарт (59)"/>
          <p:cNvPicPr>
            <a:picLocks noChangeAspect="1" noChangeArrowheads="1"/>
          </p:cNvPicPr>
          <p:nvPr/>
        </p:nvPicPr>
        <p:blipFill>
          <a:blip r:embed="rId7"/>
          <a:srcRect l="7292" r="7629" b="51384"/>
          <a:stretch>
            <a:fillRect/>
          </a:stretch>
        </p:blipFill>
        <p:spPr bwMode="auto">
          <a:xfrm rot="-9779133">
            <a:off x="5524500" y="306388"/>
            <a:ext cx="1420813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419" name="Группа 50"/>
          <p:cNvGrpSpPr>
            <a:grpSpLocks/>
          </p:cNvGrpSpPr>
          <p:nvPr/>
        </p:nvGrpSpPr>
        <p:grpSpPr bwMode="auto">
          <a:xfrm flipH="1">
            <a:off x="7991475" y="3087688"/>
            <a:ext cx="1152525" cy="3770312"/>
            <a:chOff x="0" y="3087139"/>
            <a:chExt cx="1226477" cy="3770861"/>
          </a:xfrm>
        </p:grpSpPr>
        <p:pic>
          <p:nvPicPr>
            <p:cNvPr id="17431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7"/>
            <a:srcRect l="7292" r="7629" b="51384"/>
            <a:stretch>
              <a:fillRect/>
            </a:stretch>
          </p:blipFill>
          <p:spPr bwMode="auto">
            <a:xfrm rot="-6468717">
              <a:off x="-106684" y="3391813"/>
              <a:ext cx="1421812" cy="812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32" name="Picture 2" descr="новогодний клипарт (32)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67544" y="6209928"/>
              <a:ext cx="648072" cy="648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33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7"/>
            <a:srcRect l="7292" r="7629" b="51384"/>
            <a:stretch>
              <a:fillRect/>
            </a:stretch>
          </p:blipFill>
          <p:spPr bwMode="auto">
            <a:xfrm rot="-6468717">
              <a:off x="-287213" y="4471933"/>
              <a:ext cx="1421812" cy="812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7434" name="Группа 29"/>
            <p:cNvGrpSpPr>
              <a:grpSpLocks/>
            </p:cNvGrpSpPr>
            <p:nvPr/>
          </p:nvGrpSpPr>
          <p:grpSpPr bwMode="auto">
            <a:xfrm>
              <a:off x="0" y="3429000"/>
              <a:ext cx="1226477" cy="3250332"/>
              <a:chOff x="107504" y="3429000"/>
              <a:chExt cx="1226477" cy="3250332"/>
            </a:xfrm>
          </p:grpSpPr>
          <p:pic>
            <p:nvPicPr>
              <p:cNvPr id="17435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51520" y="3429000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36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23528" y="3861048"/>
                <a:ext cx="946076" cy="9460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37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38893" t="51047" r="12491" b="2766"/>
              <a:stretch>
                <a:fillRect/>
              </a:stretch>
            </p:blipFill>
            <p:spPr bwMode="auto">
              <a:xfrm rot="-3754525">
                <a:off x="269212" y="4331852"/>
                <a:ext cx="590480" cy="5609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38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95536" y="4797152"/>
                <a:ext cx="874068" cy="8740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39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107504" y="5229200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40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38893" t="51047" r="12491" b="2766"/>
              <a:stretch>
                <a:fillRect/>
              </a:stretch>
            </p:blipFill>
            <p:spPr bwMode="auto">
              <a:xfrm rot="-3754525">
                <a:off x="485236" y="5627996"/>
                <a:ext cx="590480" cy="5609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41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107504" y="5949280"/>
                <a:ext cx="730052" cy="7300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42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7292" r="7629" b="51384"/>
              <a:stretch>
                <a:fillRect/>
              </a:stretch>
            </p:blipFill>
            <p:spPr bwMode="auto">
              <a:xfrm rot="-6468717">
                <a:off x="216843" y="5408037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17420" name="Picture 8" descr="новогодний клипарт (59)"/>
          <p:cNvPicPr>
            <a:picLocks noChangeAspect="1" noChangeArrowheads="1"/>
          </p:cNvPicPr>
          <p:nvPr/>
        </p:nvPicPr>
        <p:blipFill>
          <a:blip r:embed="rId7"/>
          <a:srcRect l="7292" r="7629" b="51384"/>
          <a:stretch>
            <a:fillRect/>
          </a:stretch>
        </p:blipFill>
        <p:spPr bwMode="auto">
          <a:xfrm rot="9982042" flipH="1">
            <a:off x="2124075" y="369888"/>
            <a:ext cx="1636713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1" name="Picture 28" descr="http://img1.liveinternet.ru/images/attach/c/2/65/645/65645746_48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763713" y="3573463"/>
            <a:ext cx="1944687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2" name="Picture 26" descr="http://img1.liveinternet.ru/images/attach/c/2/65/645/65645740_47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724525" y="3933825"/>
            <a:ext cx="1874838" cy="235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3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563938" y="2852738"/>
            <a:ext cx="2332037" cy="293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Выноска-облако 2"/>
          <p:cNvSpPr/>
          <p:nvPr/>
        </p:nvSpPr>
        <p:spPr>
          <a:xfrm>
            <a:off x="1187450" y="836613"/>
            <a:ext cx="3816350" cy="2043112"/>
          </a:xfrm>
          <a:prstGeom prst="cloudCallout">
            <a:avLst>
              <a:gd name="adj1" fmla="val -9248"/>
              <a:gd name="adj2" fmla="val 82354"/>
            </a:avLst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Кем был принц из сказки </a:t>
            </a:r>
            <a:r>
              <a:rPr lang="ru-RU" sz="2800" b="1" dirty="0" err="1">
                <a:solidFill>
                  <a:schemeClr val="tx1"/>
                </a:solidFill>
              </a:rPr>
              <a:t>Чиполлино</a:t>
            </a:r>
            <a:r>
              <a:rPr lang="ru-RU" sz="2800" b="1" dirty="0">
                <a:solidFill>
                  <a:schemeClr val="tx1"/>
                </a:solidFill>
              </a:rPr>
              <a:t>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4859338" y="1268413"/>
            <a:ext cx="3168650" cy="1512887"/>
          </a:xfrm>
          <a:prstGeom prst="cloudCallout">
            <a:avLst>
              <a:gd name="adj1" fmla="val 7458"/>
              <a:gd name="adj2" fmla="val 12275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Лимон</a:t>
            </a:r>
            <a:r>
              <a:rPr lang="ru-RU" sz="2400" b="1" dirty="0">
                <a:solidFill>
                  <a:schemeClr val="tx1"/>
                </a:solidFill>
              </a:rPr>
              <a:t>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7426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3"/>
          <a:srcRect b="96449"/>
          <a:stretch>
            <a:fillRect/>
          </a:stretch>
        </p:blipFill>
        <p:spPr bwMode="auto">
          <a:xfrm>
            <a:off x="468313" y="6092825"/>
            <a:ext cx="56165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7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3"/>
          <a:srcRect b="96449"/>
          <a:stretch>
            <a:fillRect/>
          </a:stretch>
        </p:blipFill>
        <p:spPr bwMode="auto">
          <a:xfrm>
            <a:off x="3635375" y="6318250"/>
            <a:ext cx="504031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8" name="Picture 6" descr="http://img-fotki.yandex.ru/get/5805/svetlera.41/0_507b1_23052f13_XXXL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804025" y="5322888"/>
            <a:ext cx="1962150" cy="15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9" name="Picture 8" descr="http://img-fotki.yandex.ru/get/4513/svetlera.3e/0_506fe_1ea709bb_XXXL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39750" y="5057775"/>
            <a:ext cx="13493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2" descr="http://img0.liveinternet.ru/images/attach/c/2/68/881/68881781_1294389818_13.png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2987675" y="3933825"/>
            <a:ext cx="3240088" cy="246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 descr="http://s017.radikal.ru/i434/1112/f9/01f7874d4ed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08050"/>
            <a:ext cx="9105900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6" descr="новогодний клипарт (14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51725" y="476250"/>
            <a:ext cx="1692275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6" descr="новогодний клипарт (14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20713"/>
            <a:ext cx="1692275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18" descr="новогодний клипарт (2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115888"/>
            <a:ext cx="2376488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18" descr="новогодний клипарт (2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16688" y="115888"/>
            <a:ext cx="2376487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20" descr="Новый год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45720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20" descr="Новый год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27538" y="0"/>
            <a:ext cx="4716462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8229600" cy="6921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grpSp>
        <p:nvGrpSpPr>
          <p:cNvPr id="18441" name="Группа 49"/>
          <p:cNvGrpSpPr>
            <a:grpSpLocks/>
          </p:cNvGrpSpPr>
          <p:nvPr/>
        </p:nvGrpSpPr>
        <p:grpSpPr bwMode="auto">
          <a:xfrm>
            <a:off x="0" y="3087688"/>
            <a:ext cx="1227138" cy="3770312"/>
            <a:chOff x="0" y="3087139"/>
            <a:chExt cx="1226477" cy="3770861"/>
          </a:xfrm>
        </p:grpSpPr>
        <p:pic>
          <p:nvPicPr>
            <p:cNvPr id="18467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7"/>
            <a:srcRect l="7292" r="7629" b="51384"/>
            <a:stretch>
              <a:fillRect/>
            </a:stretch>
          </p:blipFill>
          <p:spPr bwMode="auto">
            <a:xfrm rot="-6468717">
              <a:off x="-106684" y="3391813"/>
              <a:ext cx="1421812" cy="812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68" name="Picture 2" descr="новогодний клипарт (32)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67544" y="6209928"/>
              <a:ext cx="648072" cy="648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69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7"/>
            <a:srcRect l="7292" r="7629" b="51384"/>
            <a:stretch>
              <a:fillRect/>
            </a:stretch>
          </p:blipFill>
          <p:spPr bwMode="auto">
            <a:xfrm rot="-6468717">
              <a:off x="-287213" y="4471933"/>
              <a:ext cx="1421812" cy="812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8470" name="Группа 29"/>
            <p:cNvGrpSpPr>
              <a:grpSpLocks/>
            </p:cNvGrpSpPr>
            <p:nvPr/>
          </p:nvGrpSpPr>
          <p:grpSpPr bwMode="auto">
            <a:xfrm>
              <a:off x="0" y="3429000"/>
              <a:ext cx="1226477" cy="3250332"/>
              <a:chOff x="107504" y="3429000"/>
              <a:chExt cx="1226477" cy="3250332"/>
            </a:xfrm>
          </p:grpSpPr>
          <p:pic>
            <p:nvPicPr>
              <p:cNvPr id="18471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51520" y="3429000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472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23528" y="3861048"/>
                <a:ext cx="946076" cy="9460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473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38893" t="51047" r="12491" b="2766"/>
              <a:stretch>
                <a:fillRect/>
              </a:stretch>
            </p:blipFill>
            <p:spPr bwMode="auto">
              <a:xfrm rot="-3754525">
                <a:off x="269212" y="4331852"/>
                <a:ext cx="590480" cy="5609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474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95536" y="4797152"/>
                <a:ext cx="874068" cy="8740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475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107504" y="5229200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476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38893" t="51047" r="12491" b="2766"/>
              <a:stretch>
                <a:fillRect/>
              </a:stretch>
            </p:blipFill>
            <p:spPr bwMode="auto">
              <a:xfrm rot="-3754525">
                <a:off x="485236" y="5627996"/>
                <a:ext cx="590480" cy="5609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477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107504" y="5949280"/>
                <a:ext cx="730052" cy="7300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478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7292" r="7629" b="51384"/>
              <a:stretch>
                <a:fillRect/>
              </a:stretch>
            </p:blipFill>
            <p:spPr bwMode="auto">
              <a:xfrm rot="-6468717">
                <a:off x="216843" y="5408037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18442" name="Picture 8" descr="новогодний клипарт (59)"/>
          <p:cNvPicPr>
            <a:picLocks noChangeAspect="1" noChangeArrowheads="1"/>
          </p:cNvPicPr>
          <p:nvPr/>
        </p:nvPicPr>
        <p:blipFill>
          <a:blip r:embed="rId7"/>
          <a:srcRect l="7292" r="7629" b="51384"/>
          <a:stretch>
            <a:fillRect/>
          </a:stretch>
        </p:blipFill>
        <p:spPr bwMode="auto">
          <a:xfrm rot="-9779133">
            <a:off x="5524500" y="306388"/>
            <a:ext cx="1420813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443" name="Группа 50"/>
          <p:cNvGrpSpPr>
            <a:grpSpLocks/>
          </p:cNvGrpSpPr>
          <p:nvPr/>
        </p:nvGrpSpPr>
        <p:grpSpPr bwMode="auto">
          <a:xfrm flipH="1">
            <a:off x="7991475" y="3087688"/>
            <a:ext cx="1152525" cy="3770312"/>
            <a:chOff x="0" y="3087139"/>
            <a:chExt cx="1226477" cy="3770861"/>
          </a:xfrm>
        </p:grpSpPr>
        <p:pic>
          <p:nvPicPr>
            <p:cNvPr id="18455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7"/>
            <a:srcRect l="7292" r="7629" b="51384"/>
            <a:stretch>
              <a:fillRect/>
            </a:stretch>
          </p:blipFill>
          <p:spPr bwMode="auto">
            <a:xfrm rot="-6468717">
              <a:off x="-106684" y="3391813"/>
              <a:ext cx="1421812" cy="812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56" name="Picture 2" descr="новогодний клипарт (32)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67544" y="6209928"/>
              <a:ext cx="648072" cy="648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57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7"/>
            <a:srcRect l="7292" r="7629" b="51384"/>
            <a:stretch>
              <a:fillRect/>
            </a:stretch>
          </p:blipFill>
          <p:spPr bwMode="auto">
            <a:xfrm rot="-6468717">
              <a:off x="-287213" y="4471933"/>
              <a:ext cx="1421812" cy="812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8458" name="Группа 29"/>
            <p:cNvGrpSpPr>
              <a:grpSpLocks/>
            </p:cNvGrpSpPr>
            <p:nvPr/>
          </p:nvGrpSpPr>
          <p:grpSpPr bwMode="auto">
            <a:xfrm>
              <a:off x="0" y="3429000"/>
              <a:ext cx="1226477" cy="3250332"/>
              <a:chOff x="107504" y="3429000"/>
              <a:chExt cx="1226477" cy="3250332"/>
            </a:xfrm>
          </p:grpSpPr>
          <p:pic>
            <p:nvPicPr>
              <p:cNvPr id="18459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51520" y="3429000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460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23528" y="3861048"/>
                <a:ext cx="946076" cy="9460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461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38893" t="51047" r="12491" b="2766"/>
              <a:stretch>
                <a:fillRect/>
              </a:stretch>
            </p:blipFill>
            <p:spPr bwMode="auto">
              <a:xfrm rot="-3754525">
                <a:off x="269212" y="4331852"/>
                <a:ext cx="590480" cy="5609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462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95536" y="4797152"/>
                <a:ext cx="874068" cy="8740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463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107504" y="5229200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464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38893" t="51047" r="12491" b="2766"/>
              <a:stretch>
                <a:fillRect/>
              </a:stretch>
            </p:blipFill>
            <p:spPr bwMode="auto">
              <a:xfrm rot="-3754525">
                <a:off x="485236" y="5627996"/>
                <a:ext cx="590480" cy="5609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465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107504" y="5949280"/>
                <a:ext cx="730052" cy="7300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466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7292" r="7629" b="51384"/>
              <a:stretch>
                <a:fillRect/>
              </a:stretch>
            </p:blipFill>
            <p:spPr bwMode="auto">
              <a:xfrm rot="-6468717">
                <a:off x="216843" y="5408037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18444" name="Picture 8" descr="новогодний клипарт (59)"/>
          <p:cNvPicPr>
            <a:picLocks noChangeAspect="1" noChangeArrowheads="1"/>
          </p:cNvPicPr>
          <p:nvPr/>
        </p:nvPicPr>
        <p:blipFill>
          <a:blip r:embed="rId7"/>
          <a:srcRect l="7292" r="7629" b="51384"/>
          <a:stretch>
            <a:fillRect/>
          </a:stretch>
        </p:blipFill>
        <p:spPr bwMode="auto">
          <a:xfrm rot="9982042" flipH="1">
            <a:off x="2124075" y="369888"/>
            <a:ext cx="1636713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5" name="Picture 28" descr="http://img1.liveinternet.ru/images/attach/c/2/65/645/65645746_48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763713" y="3573463"/>
            <a:ext cx="1944687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6" name="Picture 26" descr="http://img1.liveinternet.ru/images/attach/c/2/65/645/65645740_47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724525" y="3933825"/>
            <a:ext cx="1874838" cy="235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7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563938" y="2852738"/>
            <a:ext cx="2332037" cy="293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Выноска-облако 2"/>
          <p:cNvSpPr/>
          <p:nvPr/>
        </p:nvSpPr>
        <p:spPr>
          <a:xfrm>
            <a:off x="1187450" y="836613"/>
            <a:ext cx="3816350" cy="2043112"/>
          </a:xfrm>
          <a:prstGeom prst="cloudCallout">
            <a:avLst>
              <a:gd name="adj1" fmla="val -9248"/>
              <a:gd name="adj2" fmla="val 82354"/>
            </a:avLst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Три поросёнка: </a:t>
            </a:r>
            <a:r>
              <a:rPr lang="ru-RU" sz="2800" b="1" dirty="0" err="1">
                <a:solidFill>
                  <a:schemeClr val="tx1"/>
                </a:solidFill>
              </a:rPr>
              <a:t>Наф-Наф</a:t>
            </a:r>
            <a:r>
              <a:rPr lang="ru-RU" sz="2800" b="1" dirty="0">
                <a:solidFill>
                  <a:schemeClr val="tx1"/>
                </a:solidFill>
              </a:rPr>
              <a:t>, </a:t>
            </a:r>
            <a:r>
              <a:rPr lang="ru-RU" sz="2800" b="1" dirty="0" err="1">
                <a:solidFill>
                  <a:schemeClr val="tx1"/>
                </a:solidFill>
              </a:rPr>
              <a:t>Нуф-Нуф</a:t>
            </a:r>
            <a:r>
              <a:rPr lang="ru-RU" sz="2800" b="1" dirty="0">
                <a:solidFill>
                  <a:schemeClr val="tx1"/>
                </a:solidFill>
              </a:rPr>
              <a:t> и …?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4859338" y="1268413"/>
            <a:ext cx="3168650" cy="1512887"/>
          </a:xfrm>
          <a:prstGeom prst="cloudCallout">
            <a:avLst>
              <a:gd name="adj1" fmla="val 7458"/>
              <a:gd name="adj2" fmla="val 12275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solidFill>
                  <a:schemeClr val="tx1"/>
                </a:solidFill>
              </a:rPr>
              <a:t>Ниф-Ниф</a:t>
            </a:r>
            <a:r>
              <a:rPr lang="ru-RU" sz="3200" b="1" dirty="0">
                <a:solidFill>
                  <a:schemeClr val="tx1"/>
                </a:solidFill>
              </a:rPr>
              <a:t>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8450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3"/>
          <a:srcRect b="96449"/>
          <a:stretch>
            <a:fillRect/>
          </a:stretch>
        </p:blipFill>
        <p:spPr bwMode="auto">
          <a:xfrm>
            <a:off x="468313" y="6092825"/>
            <a:ext cx="56165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1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3"/>
          <a:srcRect b="96449"/>
          <a:stretch>
            <a:fillRect/>
          </a:stretch>
        </p:blipFill>
        <p:spPr bwMode="auto">
          <a:xfrm>
            <a:off x="3635375" y="6318250"/>
            <a:ext cx="504031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2" name="Picture 6" descr="http://img-fotki.yandex.ru/get/5805/svetlera.41/0_507b1_23052f13_XXXL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804025" y="5322888"/>
            <a:ext cx="1962150" cy="15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3" name="Picture 8" descr="http://img-fotki.yandex.ru/get/4513/svetlera.3e/0_506fe_1ea709bb_XXXL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39750" y="5057775"/>
            <a:ext cx="13493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2" descr="http://pixelbrush.ru/uploads/posts/2013-05/1368605504_05.jpg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375" y="4365625"/>
            <a:ext cx="2295525" cy="219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4" descr="http://s017.radikal.ru/i434/1112/f9/01f7874d4ed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08050"/>
            <a:ext cx="9105900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6" descr="новогодний клипарт (14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51725" y="476250"/>
            <a:ext cx="1692275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6" descr="новогодний клипарт (14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20713"/>
            <a:ext cx="1692275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18" descr="новогодний клипарт (2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115888"/>
            <a:ext cx="2376488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18" descr="новогодний клипарт (2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16688" y="115888"/>
            <a:ext cx="2376487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20" descr="Новый год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45720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20" descr="Новый год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27538" y="0"/>
            <a:ext cx="4716462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8229600" cy="6921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grpSp>
        <p:nvGrpSpPr>
          <p:cNvPr id="19465" name="Группа 49"/>
          <p:cNvGrpSpPr>
            <a:grpSpLocks/>
          </p:cNvGrpSpPr>
          <p:nvPr/>
        </p:nvGrpSpPr>
        <p:grpSpPr bwMode="auto">
          <a:xfrm>
            <a:off x="0" y="3087688"/>
            <a:ext cx="1227138" cy="3770312"/>
            <a:chOff x="0" y="3087139"/>
            <a:chExt cx="1226477" cy="3770861"/>
          </a:xfrm>
        </p:grpSpPr>
        <p:pic>
          <p:nvPicPr>
            <p:cNvPr id="19491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7"/>
            <a:srcRect l="7292" r="7629" b="51384"/>
            <a:stretch>
              <a:fillRect/>
            </a:stretch>
          </p:blipFill>
          <p:spPr bwMode="auto">
            <a:xfrm rot="-6468717">
              <a:off x="-106684" y="3391813"/>
              <a:ext cx="1421812" cy="812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92" name="Picture 2" descr="новогодний клипарт (32)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67544" y="6209928"/>
              <a:ext cx="648072" cy="648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93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7"/>
            <a:srcRect l="7292" r="7629" b="51384"/>
            <a:stretch>
              <a:fillRect/>
            </a:stretch>
          </p:blipFill>
          <p:spPr bwMode="auto">
            <a:xfrm rot="-6468717">
              <a:off x="-287213" y="4471933"/>
              <a:ext cx="1421812" cy="812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494" name="Группа 29"/>
            <p:cNvGrpSpPr>
              <a:grpSpLocks/>
            </p:cNvGrpSpPr>
            <p:nvPr/>
          </p:nvGrpSpPr>
          <p:grpSpPr bwMode="auto">
            <a:xfrm>
              <a:off x="0" y="3429000"/>
              <a:ext cx="1226477" cy="3250332"/>
              <a:chOff x="107504" y="3429000"/>
              <a:chExt cx="1226477" cy="3250332"/>
            </a:xfrm>
          </p:grpSpPr>
          <p:pic>
            <p:nvPicPr>
              <p:cNvPr id="19495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51520" y="3429000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496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23528" y="3861048"/>
                <a:ext cx="946076" cy="9460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497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38893" t="51047" r="12491" b="2766"/>
              <a:stretch>
                <a:fillRect/>
              </a:stretch>
            </p:blipFill>
            <p:spPr bwMode="auto">
              <a:xfrm rot="-3754525">
                <a:off x="269212" y="4331852"/>
                <a:ext cx="590480" cy="5609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498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95536" y="4797152"/>
                <a:ext cx="874068" cy="8740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499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107504" y="5229200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500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38893" t="51047" r="12491" b="2766"/>
              <a:stretch>
                <a:fillRect/>
              </a:stretch>
            </p:blipFill>
            <p:spPr bwMode="auto">
              <a:xfrm rot="-3754525">
                <a:off x="485236" y="5627996"/>
                <a:ext cx="590480" cy="5609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501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107504" y="5949280"/>
                <a:ext cx="730052" cy="7300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502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7292" r="7629" b="51384"/>
              <a:stretch>
                <a:fillRect/>
              </a:stretch>
            </p:blipFill>
            <p:spPr bwMode="auto">
              <a:xfrm rot="-6468717">
                <a:off x="216843" y="5408037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19466" name="Picture 8" descr="новогодний клипарт (59)"/>
          <p:cNvPicPr>
            <a:picLocks noChangeAspect="1" noChangeArrowheads="1"/>
          </p:cNvPicPr>
          <p:nvPr/>
        </p:nvPicPr>
        <p:blipFill>
          <a:blip r:embed="rId7"/>
          <a:srcRect l="7292" r="7629" b="51384"/>
          <a:stretch>
            <a:fillRect/>
          </a:stretch>
        </p:blipFill>
        <p:spPr bwMode="auto">
          <a:xfrm rot="-9779133">
            <a:off x="5524500" y="306388"/>
            <a:ext cx="1420813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467" name="Группа 50"/>
          <p:cNvGrpSpPr>
            <a:grpSpLocks/>
          </p:cNvGrpSpPr>
          <p:nvPr/>
        </p:nvGrpSpPr>
        <p:grpSpPr bwMode="auto">
          <a:xfrm flipH="1">
            <a:off x="7991475" y="3087688"/>
            <a:ext cx="1152525" cy="3770312"/>
            <a:chOff x="0" y="3087139"/>
            <a:chExt cx="1226477" cy="3770861"/>
          </a:xfrm>
        </p:grpSpPr>
        <p:pic>
          <p:nvPicPr>
            <p:cNvPr id="19479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7"/>
            <a:srcRect l="7292" r="7629" b="51384"/>
            <a:stretch>
              <a:fillRect/>
            </a:stretch>
          </p:blipFill>
          <p:spPr bwMode="auto">
            <a:xfrm rot="-6468717">
              <a:off x="-106684" y="3391813"/>
              <a:ext cx="1421812" cy="812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80" name="Picture 2" descr="новогодний клипарт (32)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67544" y="6209928"/>
              <a:ext cx="648072" cy="648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81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7"/>
            <a:srcRect l="7292" r="7629" b="51384"/>
            <a:stretch>
              <a:fillRect/>
            </a:stretch>
          </p:blipFill>
          <p:spPr bwMode="auto">
            <a:xfrm rot="-6468717">
              <a:off x="-287213" y="4471933"/>
              <a:ext cx="1421812" cy="812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482" name="Группа 29"/>
            <p:cNvGrpSpPr>
              <a:grpSpLocks/>
            </p:cNvGrpSpPr>
            <p:nvPr/>
          </p:nvGrpSpPr>
          <p:grpSpPr bwMode="auto">
            <a:xfrm>
              <a:off x="0" y="3429000"/>
              <a:ext cx="1226477" cy="3250332"/>
              <a:chOff x="107504" y="3429000"/>
              <a:chExt cx="1226477" cy="3250332"/>
            </a:xfrm>
          </p:grpSpPr>
          <p:pic>
            <p:nvPicPr>
              <p:cNvPr id="19483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51520" y="3429000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484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23528" y="3861048"/>
                <a:ext cx="946076" cy="9460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485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38893" t="51047" r="12491" b="2766"/>
              <a:stretch>
                <a:fillRect/>
              </a:stretch>
            </p:blipFill>
            <p:spPr bwMode="auto">
              <a:xfrm rot="-3754525">
                <a:off x="269212" y="4331852"/>
                <a:ext cx="590480" cy="5609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486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95536" y="4797152"/>
                <a:ext cx="874068" cy="8740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487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107504" y="5229200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488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38893" t="51047" r="12491" b="2766"/>
              <a:stretch>
                <a:fillRect/>
              </a:stretch>
            </p:blipFill>
            <p:spPr bwMode="auto">
              <a:xfrm rot="-3754525">
                <a:off x="485236" y="5627996"/>
                <a:ext cx="590480" cy="5609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489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107504" y="5949280"/>
                <a:ext cx="730052" cy="7300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490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7292" r="7629" b="51384"/>
              <a:stretch>
                <a:fillRect/>
              </a:stretch>
            </p:blipFill>
            <p:spPr bwMode="auto">
              <a:xfrm rot="-6468717">
                <a:off x="216843" y="5408037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19468" name="Picture 8" descr="новогодний клипарт (59)"/>
          <p:cNvPicPr>
            <a:picLocks noChangeAspect="1" noChangeArrowheads="1"/>
          </p:cNvPicPr>
          <p:nvPr/>
        </p:nvPicPr>
        <p:blipFill>
          <a:blip r:embed="rId7"/>
          <a:srcRect l="7292" r="7629" b="51384"/>
          <a:stretch>
            <a:fillRect/>
          </a:stretch>
        </p:blipFill>
        <p:spPr bwMode="auto">
          <a:xfrm rot="9982042" flipH="1">
            <a:off x="2124075" y="369888"/>
            <a:ext cx="1636713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9" name="Picture 28" descr="http://img1.liveinternet.ru/images/attach/c/2/65/645/65645746_48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763713" y="3573463"/>
            <a:ext cx="1944687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0" name="Picture 26" descr="http://img1.liveinternet.ru/images/attach/c/2/65/645/65645740_47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724525" y="3933825"/>
            <a:ext cx="1874838" cy="235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1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563938" y="2852738"/>
            <a:ext cx="2332037" cy="293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Выноска-облако 2"/>
          <p:cNvSpPr/>
          <p:nvPr/>
        </p:nvSpPr>
        <p:spPr>
          <a:xfrm>
            <a:off x="1187450" y="836613"/>
            <a:ext cx="4321175" cy="2043112"/>
          </a:xfrm>
          <a:prstGeom prst="cloudCallout">
            <a:avLst>
              <a:gd name="adj1" fmla="val -9248"/>
              <a:gd name="adj2" fmla="val 82354"/>
            </a:avLst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Как звали любимое животное старухи Шапокляк?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364163" y="1268413"/>
            <a:ext cx="2663825" cy="1512887"/>
          </a:xfrm>
          <a:prstGeom prst="cloudCallout">
            <a:avLst>
              <a:gd name="adj1" fmla="val 7458"/>
              <a:gd name="adj2" fmla="val 12275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err="1">
                <a:solidFill>
                  <a:schemeClr val="tx1"/>
                </a:solidFill>
              </a:rPr>
              <a:t>Крыска</a:t>
            </a:r>
            <a:r>
              <a:rPr lang="ru-RU" sz="2400" b="1" dirty="0">
                <a:solidFill>
                  <a:schemeClr val="tx1"/>
                </a:solidFill>
              </a:rPr>
              <a:t> - Лариска.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9474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3"/>
          <a:srcRect b="96449"/>
          <a:stretch>
            <a:fillRect/>
          </a:stretch>
        </p:blipFill>
        <p:spPr bwMode="auto">
          <a:xfrm>
            <a:off x="468313" y="6092825"/>
            <a:ext cx="56165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5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3"/>
          <a:srcRect b="96449"/>
          <a:stretch>
            <a:fillRect/>
          </a:stretch>
        </p:blipFill>
        <p:spPr bwMode="auto">
          <a:xfrm>
            <a:off x="3635375" y="6318250"/>
            <a:ext cx="504031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6" name="Picture 6" descr="http://img-fotki.yandex.ru/get/5805/svetlera.41/0_507b1_23052f13_XXXL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804025" y="5322888"/>
            <a:ext cx="1962150" cy="15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7" name="Picture 8" descr="http://img-fotki.yandex.ru/get/4513/svetlera.3e/0_506fe_1ea709bb_XXXL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39750" y="5057775"/>
            <a:ext cx="13493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2" descr="http://freelance.ru/img/portfolio/pics/00/0E/F0/979066.jpg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4300" y="3908425"/>
            <a:ext cx="2016125" cy="268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4" descr="http://s017.radikal.ru/i434/1112/f9/01f7874d4ed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08050"/>
            <a:ext cx="9105900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6" descr="новогодний клипарт (14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51725" y="476250"/>
            <a:ext cx="1692275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6" descr="новогодний клипарт (14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20713"/>
            <a:ext cx="1692275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18" descr="новогодний клипарт (2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115888"/>
            <a:ext cx="2376488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18" descr="новогодний клипарт (2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16688" y="115888"/>
            <a:ext cx="2376487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20" descr="Новый год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45720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20" descr="Новый год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27538" y="0"/>
            <a:ext cx="4716462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8229600" cy="6921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grpSp>
        <p:nvGrpSpPr>
          <p:cNvPr id="20489" name="Группа 49"/>
          <p:cNvGrpSpPr>
            <a:grpSpLocks/>
          </p:cNvGrpSpPr>
          <p:nvPr/>
        </p:nvGrpSpPr>
        <p:grpSpPr bwMode="auto">
          <a:xfrm>
            <a:off x="0" y="3087688"/>
            <a:ext cx="1227138" cy="3770312"/>
            <a:chOff x="0" y="3087139"/>
            <a:chExt cx="1226477" cy="3770861"/>
          </a:xfrm>
        </p:grpSpPr>
        <p:pic>
          <p:nvPicPr>
            <p:cNvPr id="20515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7"/>
            <a:srcRect l="7292" r="7629" b="51384"/>
            <a:stretch>
              <a:fillRect/>
            </a:stretch>
          </p:blipFill>
          <p:spPr bwMode="auto">
            <a:xfrm rot="-6468717">
              <a:off x="-106684" y="3391813"/>
              <a:ext cx="1421812" cy="812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16" name="Picture 2" descr="новогодний клипарт (32)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67544" y="6209928"/>
              <a:ext cx="648072" cy="648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17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7"/>
            <a:srcRect l="7292" r="7629" b="51384"/>
            <a:stretch>
              <a:fillRect/>
            </a:stretch>
          </p:blipFill>
          <p:spPr bwMode="auto">
            <a:xfrm rot="-6468717">
              <a:off x="-287213" y="4471933"/>
              <a:ext cx="1421812" cy="812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0518" name="Группа 29"/>
            <p:cNvGrpSpPr>
              <a:grpSpLocks/>
            </p:cNvGrpSpPr>
            <p:nvPr/>
          </p:nvGrpSpPr>
          <p:grpSpPr bwMode="auto">
            <a:xfrm>
              <a:off x="0" y="3429000"/>
              <a:ext cx="1226477" cy="3250332"/>
              <a:chOff x="107504" y="3429000"/>
              <a:chExt cx="1226477" cy="3250332"/>
            </a:xfrm>
          </p:grpSpPr>
          <p:pic>
            <p:nvPicPr>
              <p:cNvPr id="20519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51520" y="3429000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20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23528" y="3861048"/>
                <a:ext cx="946076" cy="9460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21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38893" t="51047" r="12491" b="2766"/>
              <a:stretch>
                <a:fillRect/>
              </a:stretch>
            </p:blipFill>
            <p:spPr bwMode="auto">
              <a:xfrm rot="-3754525">
                <a:off x="269212" y="4331852"/>
                <a:ext cx="590480" cy="5609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22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95536" y="4797152"/>
                <a:ext cx="874068" cy="8740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23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107504" y="5229200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24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38893" t="51047" r="12491" b="2766"/>
              <a:stretch>
                <a:fillRect/>
              </a:stretch>
            </p:blipFill>
            <p:spPr bwMode="auto">
              <a:xfrm rot="-3754525">
                <a:off x="485236" y="5627996"/>
                <a:ext cx="590480" cy="5609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25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107504" y="5949280"/>
                <a:ext cx="730052" cy="7300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26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7292" r="7629" b="51384"/>
              <a:stretch>
                <a:fillRect/>
              </a:stretch>
            </p:blipFill>
            <p:spPr bwMode="auto">
              <a:xfrm rot="-6468717">
                <a:off x="216843" y="5408037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20490" name="Picture 8" descr="новогодний клипарт (59)"/>
          <p:cNvPicPr>
            <a:picLocks noChangeAspect="1" noChangeArrowheads="1"/>
          </p:cNvPicPr>
          <p:nvPr/>
        </p:nvPicPr>
        <p:blipFill>
          <a:blip r:embed="rId7"/>
          <a:srcRect l="7292" r="7629" b="51384"/>
          <a:stretch>
            <a:fillRect/>
          </a:stretch>
        </p:blipFill>
        <p:spPr bwMode="auto">
          <a:xfrm rot="-9779133">
            <a:off x="5524500" y="306388"/>
            <a:ext cx="1420813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491" name="Группа 50"/>
          <p:cNvGrpSpPr>
            <a:grpSpLocks/>
          </p:cNvGrpSpPr>
          <p:nvPr/>
        </p:nvGrpSpPr>
        <p:grpSpPr bwMode="auto">
          <a:xfrm flipH="1">
            <a:off x="7991475" y="3087688"/>
            <a:ext cx="1152525" cy="3770312"/>
            <a:chOff x="0" y="3087139"/>
            <a:chExt cx="1226477" cy="3770861"/>
          </a:xfrm>
        </p:grpSpPr>
        <p:pic>
          <p:nvPicPr>
            <p:cNvPr id="20503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7"/>
            <a:srcRect l="7292" r="7629" b="51384"/>
            <a:stretch>
              <a:fillRect/>
            </a:stretch>
          </p:blipFill>
          <p:spPr bwMode="auto">
            <a:xfrm rot="-6468717">
              <a:off x="-106684" y="3391813"/>
              <a:ext cx="1421812" cy="812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04" name="Picture 2" descr="новогодний клипарт (32)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67544" y="6209928"/>
              <a:ext cx="648072" cy="648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505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7"/>
            <a:srcRect l="7292" r="7629" b="51384"/>
            <a:stretch>
              <a:fillRect/>
            </a:stretch>
          </p:blipFill>
          <p:spPr bwMode="auto">
            <a:xfrm rot="-6468717">
              <a:off x="-287213" y="4471933"/>
              <a:ext cx="1421812" cy="812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0506" name="Группа 29"/>
            <p:cNvGrpSpPr>
              <a:grpSpLocks/>
            </p:cNvGrpSpPr>
            <p:nvPr/>
          </p:nvGrpSpPr>
          <p:grpSpPr bwMode="auto">
            <a:xfrm>
              <a:off x="0" y="3429000"/>
              <a:ext cx="1226477" cy="3250332"/>
              <a:chOff x="107504" y="3429000"/>
              <a:chExt cx="1226477" cy="3250332"/>
            </a:xfrm>
          </p:grpSpPr>
          <p:pic>
            <p:nvPicPr>
              <p:cNvPr id="20507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51520" y="3429000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08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23528" y="3861048"/>
                <a:ext cx="946076" cy="9460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09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38893" t="51047" r="12491" b="2766"/>
              <a:stretch>
                <a:fillRect/>
              </a:stretch>
            </p:blipFill>
            <p:spPr bwMode="auto">
              <a:xfrm rot="-3754525">
                <a:off x="269212" y="4331852"/>
                <a:ext cx="590480" cy="5609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10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95536" y="4797152"/>
                <a:ext cx="874068" cy="8740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11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107504" y="5229200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12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38893" t="51047" r="12491" b="2766"/>
              <a:stretch>
                <a:fillRect/>
              </a:stretch>
            </p:blipFill>
            <p:spPr bwMode="auto">
              <a:xfrm rot="-3754525">
                <a:off x="485236" y="5627996"/>
                <a:ext cx="590480" cy="5609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13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107504" y="5949280"/>
                <a:ext cx="730052" cy="7300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14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7292" r="7629" b="51384"/>
              <a:stretch>
                <a:fillRect/>
              </a:stretch>
            </p:blipFill>
            <p:spPr bwMode="auto">
              <a:xfrm rot="-6468717">
                <a:off x="216843" y="5408037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20492" name="Picture 8" descr="новогодний клипарт (59)"/>
          <p:cNvPicPr>
            <a:picLocks noChangeAspect="1" noChangeArrowheads="1"/>
          </p:cNvPicPr>
          <p:nvPr/>
        </p:nvPicPr>
        <p:blipFill>
          <a:blip r:embed="rId7"/>
          <a:srcRect l="7292" r="7629" b="51384"/>
          <a:stretch>
            <a:fillRect/>
          </a:stretch>
        </p:blipFill>
        <p:spPr bwMode="auto">
          <a:xfrm rot="9982042" flipH="1">
            <a:off x="2124075" y="369888"/>
            <a:ext cx="1636713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3" name="Picture 28" descr="http://img1.liveinternet.ru/images/attach/c/2/65/645/65645746_48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763713" y="3573463"/>
            <a:ext cx="1944687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4" name="Picture 26" descr="http://img1.liveinternet.ru/images/attach/c/2/65/645/65645740_47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724525" y="3933825"/>
            <a:ext cx="1874838" cy="235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5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563938" y="2852738"/>
            <a:ext cx="2332037" cy="293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Выноска-облако 2"/>
          <p:cNvSpPr/>
          <p:nvPr/>
        </p:nvSpPr>
        <p:spPr>
          <a:xfrm>
            <a:off x="1187450" y="836613"/>
            <a:ext cx="4608513" cy="2043112"/>
          </a:xfrm>
          <a:prstGeom prst="cloudCallout">
            <a:avLst>
              <a:gd name="adj1" fmla="val -9248"/>
              <a:gd name="adj2" fmla="val 82354"/>
            </a:avLst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Кем приходится Иванушка по отношению к сестрице </a:t>
            </a:r>
            <a:r>
              <a:rPr lang="ru-RU" sz="2400" b="1" dirty="0" err="1">
                <a:solidFill>
                  <a:schemeClr val="tx1"/>
                </a:solidFill>
              </a:rPr>
              <a:t>Алёнушке</a:t>
            </a:r>
            <a:r>
              <a:rPr lang="ru-RU" sz="2400" b="1" dirty="0">
                <a:solidFill>
                  <a:schemeClr val="tx1"/>
                </a:solidFill>
              </a:rPr>
              <a:t>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867400" y="1268413"/>
            <a:ext cx="2160588" cy="1512887"/>
          </a:xfrm>
          <a:prstGeom prst="cloudCallout">
            <a:avLst>
              <a:gd name="adj1" fmla="val 7458"/>
              <a:gd name="adj2" fmla="val 12275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Брат.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20498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3"/>
          <a:srcRect b="96449"/>
          <a:stretch>
            <a:fillRect/>
          </a:stretch>
        </p:blipFill>
        <p:spPr bwMode="auto">
          <a:xfrm>
            <a:off x="468313" y="6092825"/>
            <a:ext cx="56165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9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3"/>
          <a:srcRect b="96449"/>
          <a:stretch>
            <a:fillRect/>
          </a:stretch>
        </p:blipFill>
        <p:spPr bwMode="auto">
          <a:xfrm>
            <a:off x="3635375" y="6318250"/>
            <a:ext cx="504031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0" name="Picture 6" descr="http://img-fotki.yandex.ru/get/5805/svetlera.41/0_507b1_23052f13_XXXL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804025" y="5322888"/>
            <a:ext cx="1962150" cy="15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1" name="Picture 8" descr="http://img-fotki.yandex.ru/get/4513/svetlera.3e/0_506fe_1ea709bb_XXXL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39750" y="5057775"/>
            <a:ext cx="13493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2" descr="http://img01.chitalnya.ru/upload/294/469596032053.jpg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F6F3EC"/>
              </a:clrFrom>
              <a:clrTo>
                <a:srgbClr val="F6F3EC">
                  <a:alpha val="0"/>
                </a:srgbClr>
              </a:clrTo>
            </a:clrChange>
          </a:blip>
          <a:srcRect t="7576" b="14140"/>
          <a:stretch>
            <a:fillRect/>
          </a:stretch>
        </p:blipFill>
        <p:spPr bwMode="auto">
          <a:xfrm>
            <a:off x="3563938" y="3879850"/>
            <a:ext cx="2303462" cy="264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4" descr="http://s017.radikal.ru/i434/1112/f9/01f7874d4ed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08050"/>
            <a:ext cx="9105900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6" descr="новогодний клипарт (14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51725" y="476250"/>
            <a:ext cx="1692275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6" descr="новогодний клипарт (14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20713"/>
            <a:ext cx="1692275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18" descr="новогодний клипарт (2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115888"/>
            <a:ext cx="2376488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18" descr="новогодний клипарт (2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16688" y="115888"/>
            <a:ext cx="2376487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20" descr="Новый год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45720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20" descr="Новый год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27538" y="0"/>
            <a:ext cx="4716462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8229600" cy="69215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grpSp>
        <p:nvGrpSpPr>
          <p:cNvPr id="21513" name="Группа 49"/>
          <p:cNvGrpSpPr>
            <a:grpSpLocks/>
          </p:cNvGrpSpPr>
          <p:nvPr/>
        </p:nvGrpSpPr>
        <p:grpSpPr bwMode="auto">
          <a:xfrm>
            <a:off x="0" y="3087688"/>
            <a:ext cx="1227138" cy="3770312"/>
            <a:chOff x="0" y="3087139"/>
            <a:chExt cx="1226477" cy="3770861"/>
          </a:xfrm>
        </p:grpSpPr>
        <p:pic>
          <p:nvPicPr>
            <p:cNvPr id="21538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7"/>
            <a:srcRect l="7292" r="7629" b="51384"/>
            <a:stretch>
              <a:fillRect/>
            </a:stretch>
          </p:blipFill>
          <p:spPr bwMode="auto">
            <a:xfrm rot="-6468717">
              <a:off x="-106684" y="3391813"/>
              <a:ext cx="1421812" cy="812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39" name="Picture 2" descr="новогодний клипарт (32)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67544" y="6209928"/>
              <a:ext cx="648072" cy="648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40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7"/>
            <a:srcRect l="7292" r="7629" b="51384"/>
            <a:stretch>
              <a:fillRect/>
            </a:stretch>
          </p:blipFill>
          <p:spPr bwMode="auto">
            <a:xfrm rot="-6468717">
              <a:off x="-287213" y="4471933"/>
              <a:ext cx="1421812" cy="812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1541" name="Группа 29"/>
            <p:cNvGrpSpPr>
              <a:grpSpLocks/>
            </p:cNvGrpSpPr>
            <p:nvPr/>
          </p:nvGrpSpPr>
          <p:grpSpPr bwMode="auto">
            <a:xfrm>
              <a:off x="0" y="3429000"/>
              <a:ext cx="1226477" cy="3250332"/>
              <a:chOff x="107504" y="3429000"/>
              <a:chExt cx="1226477" cy="3250332"/>
            </a:xfrm>
          </p:grpSpPr>
          <p:pic>
            <p:nvPicPr>
              <p:cNvPr id="21542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51520" y="3429000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43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23528" y="3861048"/>
                <a:ext cx="946076" cy="9460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44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38893" t="51047" r="12491" b="2766"/>
              <a:stretch>
                <a:fillRect/>
              </a:stretch>
            </p:blipFill>
            <p:spPr bwMode="auto">
              <a:xfrm rot="-3754525">
                <a:off x="269212" y="4331852"/>
                <a:ext cx="590480" cy="5609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45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95536" y="4797152"/>
                <a:ext cx="874068" cy="8740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46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107504" y="5229200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47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38893" t="51047" r="12491" b="2766"/>
              <a:stretch>
                <a:fillRect/>
              </a:stretch>
            </p:blipFill>
            <p:spPr bwMode="auto">
              <a:xfrm rot="-3754525">
                <a:off x="485236" y="5627996"/>
                <a:ext cx="590480" cy="5609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48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107504" y="5949280"/>
                <a:ext cx="730052" cy="7300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49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7292" r="7629" b="51384"/>
              <a:stretch>
                <a:fillRect/>
              </a:stretch>
            </p:blipFill>
            <p:spPr bwMode="auto">
              <a:xfrm rot="-6468717">
                <a:off x="216843" y="5408037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21514" name="Picture 8" descr="новогодний клипарт (59)"/>
          <p:cNvPicPr>
            <a:picLocks noChangeAspect="1" noChangeArrowheads="1"/>
          </p:cNvPicPr>
          <p:nvPr/>
        </p:nvPicPr>
        <p:blipFill>
          <a:blip r:embed="rId7"/>
          <a:srcRect l="7292" r="7629" b="51384"/>
          <a:stretch>
            <a:fillRect/>
          </a:stretch>
        </p:blipFill>
        <p:spPr bwMode="auto">
          <a:xfrm rot="-9779133">
            <a:off x="5524500" y="306388"/>
            <a:ext cx="1420813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1515" name="Группа 50"/>
          <p:cNvGrpSpPr>
            <a:grpSpLocks/>
          </p:cNvGrpSpPr>
          <p:nvPr/>
        </p:nvGrpSpPr>
        <p:grpSpPr bwMode="auto">
          <a:xfrm flipH="1">
            <a:off x="7991475" y="3087688"/>
            <a:ext cx="1152525" cy="3770312"/>
            <a:chOff x="0" y="3087139"/>
            <a:chExt cx="1226477" cy="3770861"/>
          </a:xfrm>
        </p:grpSpPr>
        <p:pic>
          <p:nvPicPr>
            <p:cNvPr id="21526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7"/>
            <a:srcRect l="7292" r="7629" b="51384"/>
            <a:stretch>
              <a:fillRect/>
            </a:stretch>
          </p:blipFill>
          <p:spPr bwMode="auto">
            <a:xfrm rot="-6468717">
              <a:off x="-106684" y="3391813"/>
              <a:ext cx="1421812" cy="812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27" name="Picture 2" descr="новогодний клипарт (32)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67544" y="6209928"/>
              <a:ext cx="648072" cy="648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528" name="Picture 8" descr="новогодний клипарт (59)"/>
            <p:cNvPicPr>
              <a:picLocks noChangeAspect="1" noChangeArrowheads="1"/>
            </p:cNvPicPr>
            <p:nvPr/>
          </p:nvPicPr>
          <p:blipFill>
            <a:blip r:embed="rId7"/>
            <a:srcRect l="7292" r="7629" b="51384"/>
            <a:stretch>
              <a:fillRect/>
            </a:stretch>
          </p:blipFill>
          <p:spPr bwMode="auto">
            <a:xfrm rot="-6468717">
              <a:off x="-287213" y="4471933"/>
              <a:ext cx="1421812" cy="812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1529" name="Группа 29"/>
            <p:cNvGrpSpPr>
              <a:grpSpLocks/>
            </p:cNvGrpSpPr>
            <p:nvPr/>
          </p:nvGrpSpPr>
          <p:grpSpPr bwMode="auto">
            <a:xfrm>
              <a:off x="0" y="3429000"/>
              <a:ext cx="1226477" cy="3250332"/>
              <a:chOff x="107504" y="3429000"/>
              <a:chExt cx="1226477" cy="3250332"/>
            </a:xfrm>
          </p:grpSpPr>
          <p:pic>
            <p:nvPicPr>
              <p:cNvPr id="21530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51520" y="3429000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31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23528" y="3861048"/>
                <a:ext cx="946076" cy="9460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32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38893" t="51047" r="12491" b="2766"/>
              <a:stretch>
                <a:fillRect/>
              </a:stretch>
            </p:blipFill>
            <p:spPr bwMode="auto">
              <a:xfrm rot="-3754525">
                <a:off x="269212" y="4331852"/>
                <a:ext cx="590480" cy="5609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33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395536" y="4797152"/>
                <a:ext cx="874068" cy="8740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34" name="Picture 2" descr="новогодний клипарт (32)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107504" y="5229200"/>
                <a:ext cx="648072" cy="6480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35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38893" t="51047" r="12491" b="2766"/>
              <a:stretch>
                <a:fillRect/>
              </a:stretch>
            </p:blipFill>
            <p:spPr bwMode="auto">
              <a:xfrm rot="-3754525">
                <a:off x="485236" y="5627996"/>
                <a:ext cx="590480" cy="5609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36" name="Picture 6" descr="новогодний клипарт (60)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107504" y="5949280"/>
                <a:ext cx="730052" cy="7300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37" name="Picture 8" descr="новогодний клипарт (59)"/>
              <p:cNvPicPr>
                <a:picLocks noChangeAspect="1" noChangeArrowheads="1"/>
              </p:cNvPicPr>
              <p:nvPr/>
            </p:nvPicPr>
            <p:blipFill>
              <a:blip r:embed="rId7"/>
              <a:srcRect l="7292" r="7629" b="51384"/>
              <a:stretch>
                <a:fillRect/>
              </a:stretch>
            </p:blipFill>
            <p:spPr bwMode="auto">
              <a:xfrm rot="-6468717">
                <a:off x="216843" y="5408037"/>
                <a:ext cx="1421812" cy="81246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21516" name="Picture 8" descr="новогодний клипарт (59)"/>
          <p:cNvPicPr>
            <a:picLocks noChangeAspect="1" noChangeArrowheads="1"/>
          </p:cNvPicPr>
          <p:nvPr/>
        </p:nvPicPr>
        <p:blipFill>
          <a:blip r:embed="rId7"/>
          <a:srcRect l="7292" r="7629" b="51384"/>
          <a:stretch>
            <a:fillRect/>
          </a:stretch>
        </p:blipFill>
        <p:spPr bwMode="auto">
          <a:xfrm rot="9982042" flipH="1">
            <a:off x="2124075" y="369888"/>
            <a:ext cx="1636713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7" name="Picture 28" descr="http://img1.liveinternet.ru/images/attach/c/2/65/645/65645746_48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763713" y="3573463"/>
            <a:ext cx="1944687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8" name="Picture 26" descr="http://img1.liveinternet.ru/images/attach/c/2/65/645/65645740_47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724525" y="3933825"/>
            <a:ext cx="1874838" cy="235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9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563938" y="2852738"/>
            <a:ext cx="2332037" cy="293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Выноска-облако 2"/>
          <p:cNvSpPr/>
          <p:nvPr/>
        </p:nvSpPr>
        <p:spPr>
          <a:xfrm>
            <a:off x="1187450" y="836613"/>
            <a:ext cx="4248150" cy="2043112"/>
          </a:xfrm>
          <a:prstGeom prst="cloudCallout">
            <a:avLst>
              <a:gd name="adj1" fmla="val -9248"/>
              <a:gd name="adj2" fmla="val 82354"/>
            </a:avLst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Как называется остров на котором жил царь </a:t>
            </a:r>
            <a:r>
              <a:rPr lang="ru-RU" sz="2400" b="1" dirty="0" err="1">
                <a:solidFill>
                  <a:schemeClr val="tx1"/>
                </a:solidFill>
              </a:rPr>
              <a:t>Гвидон</a:t>
            </a:r>
            <a:r>
              <a:rPr lang="ru-RU" sz="2400" b="1" dirty="0">
                <a:solidFill>
                  <a:schemeClr val="tx1"/>
                </a:solidFill>
              </a:rPr>
              <a:t>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580063" y="1268413"/>
            <a:ext cx="2447925" cy="1512887"/>
          </a:xfrm>
          <a:prstGeom prst="cloudCallout">
            <a:avLst>
              <a:gd name="adj1" fmla="val 7458"/>
              <a:gd name="adj2" fmla="val 122753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Буян.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21522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3"/>
          <a:srcRect b="96449"/>
          <a:stretch>
            <a:fillRect/>
          </a:stretch>
        </p:blipFill>
        <p:spPr bwMode="auto">
          <a:xfrm>
            <a:off x="468313" y="6092825"/>
            <a:ext cx="5616575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3" name="Picture 30" descr="... ссылку, оставьте комментарий.  В закладки. yaranova.  Деревья по…"/>
          <p:cNvPicPr>
            <a:picLocks noChangeAspect="1" noChangeArrowheads="1"/>
          </p:cNvPicPr>
          <p:nvPr/>
        </p:nvPicPr>
        <p:blipFill>
          <a:blip r:embed="rId13"/>
          <a:srcRect b="96449"/>
          <a:stretch>
            <a:fillRect/>
          </a:stretch>
        </p:blipFill>
        <p:spPr bwMode="auto">
          <a:xfrm>
            <a:off x="3635375" y="6318250"/>
            <a:ext cx="5040313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4" name="Picture 6" descr="http://img-fotki.yandex.ru/get/5805/svetlera.41/0_507b1_23052f13_XXXL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804025" y="5322888"/>
            <a:ext cx="1962150" cy="15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5" name="Picture 8" descr="http://img-fotki.yandex.ru/get/4513/svetlera.3e/0_506fe_1ea709bb_XXXL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539750" y="5057775"/>
            <a:ext cx="13493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596</TotalTime>
  <Words>286</Words>
  <Application>Microsoft Office PowerPoint</Application>
  <PresentationFormat>Экран (4:3)</PresentationFormat>
  <Paragraphs>93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Calibri</vt:lpstr>
      <vt:lpstr>Arial</vt:lpstr>
      <vt:lpstr>Comic Sans MS</vt:lpstr>
      <vt:lpstr>Тема Office</vt:lpstr>
      <vt:lpstr>Слайд 1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Зарисуй быстро и схематично каждое слово, которое назовёт взрослый.</vt:lpstr>
      <vt:lpstr>Подумай, что может быть общего между изображением мальчика и другими предметами? Соедини стрелками.</vt:lpstr>
      <vt:lpstr>Слайд 14</vt:lpstr>
      <vt:lpstr>Слайд 15</vt:lpstr>
      <vt:lpstr>Слайд 16</vt:lpstr>
      <vt:lpstr>Слайд 17</vt:lpstr>
      <vt:lpstr>Слайд 18</vt:lpstr>
      <vt:lpstr>Ответь на вопросы.</vt:lpstr>
      <vt:lpstr>Ответь на вопросы.</vt:lpstr>
      <vt:lpstr>Задания со спичками.</vt:lpstr>
      <vt:lpstr>Задания со спичками.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Берюхов</cp:lastModifiedBy>
  <cp:revision>77</cp:revision>
  <dcterms:modified xsi:type="dcterms:W3CDTF">2025-10-19T14:12:10Z</dcterms:modified>
</cp:coreProperties>
</file>